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notesMasterIdLst>
    <p:notesMasterId r:id="rId17"/>
  </p:notesMasterIdLst>
  <p:sldIdLst>
    <p:sldId id="257" r:id="rId2"/>
    <p:sldId id="1020" r:id="rId3"/>
    <p:sldId id="1561" r:id="rId4"/>
    <p:sldId id="1563" r:id="rId5"/>
    <p:sldId id="1573" r:id="rId6"/>
    <p:sldId id="1562" r:id="rId7"/>
    <p:sldId id="1566" r:id="rId8"/>
    <p:sldId id="1570" r:id="rId9"/>
    <p:sldId id="1571" r:id="rId10"/>
    <p:sldId id="1572" r:id="rId11"/>
    <p:sldId id="1564" r:id="rId12"/>
    <p:sldId id="1574" r:id="rId13"/>
    <p:sldId id="1565" r:id="rId14"/>
    <p:sldId id="1567" r:id="rId15"/>
    <p:sldId id="1548" r:id="rId16"/>
  </p:sldIdLst>
  <p:sldSz cx="9144000" cy="5143500" type="screen16x9"/>
  <p:notesSz cx="6797675" cy="9874250"/>
  <p:custDataLst>
    <p:tags r:id="rId18"/>
  </p:custDataLst>
  <p:defaultTextStyle>
    <a:defPPr>
      <a:defRPr lang="zh-CN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细黑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细黑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细黑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细黑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细黑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细黑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细黑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细黑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细黑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tc" initials="" lastIdx="1" clrIdx="0"/>
  <p:cmAuthor id="1" name="Lu Huawei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8E4BC"/>
    <a:srgbClr val="8FA87E"/>
    <a:srgbClr val="A9D08E"/>
    <a:srgbClr val="FCD5B4"/>
    <a:srgbClr val="FFC000"/>
    <a:srgbClr val="C2D69A"/>
    <a:srgbClr val="B8CCE4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5" autoAdjust="0"/>
    <p:restoredTop sz="92371" autoAdjust="0"/>
  </p:normalViewPr>
  <p:slideViewPr>
    <p:cSldViewPr>
      <p:cViewPr>
        <p:scale>
          <a:sx n="100" d="100"/>
          <a:sy n="100" d="100"/>
        </p:scale>
        <p:origin x="-54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83D774-2C56-41B5-856E-97C1EC63F711}" type="datetimeFigureOut">
              <a:rPr lang="zh-CN" altLang="en-US"/>
              <a:pPr>
                <a:defRPr/>
              </a:pPr>
              <a:t>2017-10-24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4" rIns="95569" bIns="4778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5569" tIns="47784" rIns="95569" bIns="47784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DF5A5A-E03B-4957-85BE-EB42FC8E73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730FA1A6-A37B-4199-B0E1-7312DFC8C007}" type="slidenum">
              <a:rPr lang="zh-CN" altLang="en-US">
                <a:solidFill>
                  <a:srgbClr val="000000"/>
                </a:solidFill>
                <a:cs typeface="华文细黑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>
              <a:solidFill>
                <a:srgbClr val="000000"/>
              </a:solidFill>
              <a:cs typeface="华文细黑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BBB7BE4-B193-4F23-89F7-D923F1C1A75A}" type="slidenum">
              <a:rPr lang="zh-CN" altLang="en-US">
                <a:solidFill>
                  <a:srgbClr val="000000"/>
                </a:solidFill>
                <a:cs typeface="华文细黑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>
              <a:solidFill>
                <a:srgbClr val="000000"/>
              </a:solidFill>
              <a:cs typeface="华文细黑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62950FB5-87BC-479F-8466-20B0E184C1F4}" type="slidenum">
              <a:rPr lang="zh-CN" altLang="en-US">
                <a:solidFill>
                  <a:srgbClr val="000000"/>
                </a:solidFill>
                <a:cs typeface="华文细黑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>
              <a:solidFill>
                <a:srgbClr val="000000"/>
              </a:solidFill>
              <a:cs typeface="华文细黑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AA69BA5-F7CD-4A25-AA2D-9A316A512438}" type="slidenum">
              <a:rPr lang="zh-CN" altLang="en-US">
                <a:solidFill>
                  <a:srgbClr val="000000"/>
                </a:solidFill>
                <a:cs typeface="华文细黑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>
              <a:solidFill>
                <a:srgbClr val="000000"/>
              </a:solidFill>
              <a:cs typeface="华文细黑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6036A4D-3F68-40EC-9308-9449A170C46B}" type="slidenum">
              <a:rPr lang="zh-CN" altLang="en-US">
                <a:solidFill>
                  <a:srgbClr val="000000"/>
                </a:solidFill>
                <a:cs typeface="华文细黑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>
              <a:solidFill>
                <a:srgbClr val="000000"/>
              </a:solidFill>
              <a:cs typeface="华文细黑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5DA6DE6F-C3B8-4AFE-8FB1-239BF5134C6F}" type="slidenum">
              <a:rPr lang="zh-CN" altLang="en-US">
                <a:solidFill>
                  <a:srgbClr val="000000"/>
                </a:solidFill>
                <a:cs typeface="华文细黑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>
              <a:solidFill>
                <a:srgbClr val="000000"/>
              </a:solidFill>
              <a:cs typeface="华文细黑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E86E19F-1EAF-4031-9BEF-52C45F0616BD}" type="slidenum">
              <a:rPr lang="zh-CN" altLang="en-US">
                <a:solidFill>
                  <a:srgbClr val="000000"/>
                </a:solidFill>
                <a:cs typeface="华文细黑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>
              <a:solidFill>
                <a:srgbClr val="000000"/>
              </a:solidFill>
              <a:cs typeface="华文细黑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D7EEB2A2-C047-46B3-86C6-E7A747E10B4C}" type="slidenum">
              <a:rPr lang="zh-CN" altLang="en-US">
                <a:solidFill>
                  <a:srgbClr val="000000"/>
                </a:solidFill>
                <a:cs typeface="华文细黑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>
              <a:solidFill>
                <a:srgbClr val="000000"/>
              </a:solidFill>
              <a:cs typeface="华文细黑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5ACB3476-FF10-43BF-BF1A-EDF22B675806}" type="slidenum">
              <a:rPr lang="zh-CN" altLang="en-US">
                <a:solidFill>
                  <a:srgbClr val="000000"/>
                </a:solidFill>
                <a:cs typeface="华文细黑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>
              <a:solidFill>
                <a:srgbClr val="000000"/>
              </a:solidFill>
              <a:cs typeface="华文细黑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vivianting\Desktop\未标题8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3965575"/>
            <a:ext cx="135731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 userDrawn="1"/>
        </p:nvCxnSpPr>
        <p:spPr bwMode="auto">
          <a:xfrm>
            <a:off x="0" y="715963"/>
            <a:ext cx="914400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39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70775" y="39688"/>
            <a:ext cx="1379538" cy="752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9" name="Picture 2055" descr="色条 拷贝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125538"/>
            <a:ext cx="9144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37627"/>
            <a:ext cx="7772400" cy="1512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165816"/>
            <a:ext cx="6400800" cy="7020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0818"/>
            <a:ext cx="8229600" cy="380662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  <a:defRPr sz="1600" baseline="0">
                <a:latin typeface="微软雅黑" pitchFamily="34" charset="-122"/>
                <a:ea typeface="微软雅黑" pitchFamily="34" charset="-122"/>
              </a:defRPr>
            </a:lvl1pPr>
            <a:lvl2pPr marL="742931" indent="-28574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 sz="140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074711" indent="-160334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defRPr sz="1200" baseline="0"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5" name="标题占位符 12"/>
          <p:cNvSpPr>
            <a:spLocks noGrp="1"/>
          </p:cNvSpPr>
          <p:nvPr>
            <p:ph type="title"/>
          </p:nvPr>
        </p:nvSpPr>
        <p:spPr>
          <a:xfrm>
            <a:off x="457201" y="107141"/>
            <a:ext cx="6972320" cy="53578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 b="1" baseline="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 bwMode="auto">
          <a:xfrm>
            <a:off x="0" y="715963"/>
            <a:ext cx="914400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7" name="标题占位符 12"/>
          <p:cNvSpPr>
            <a:spLocks noGrp="1"/>
          </p:cNvSpPr>
          <p:nvPr>
            <p:ph type="title"/>
          </p:nvPr>
        </p:nvSpPr>
        <p:spPr bwMode="auto">
          <a:xfrm>
            <a:off x="457200" y="107950"/>
            <a:ext cx="69723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标题（黑体</a:t>
            </a:r>
            <a:r>
              <a:rPr lang="en-US" altLang="zh-CN" smtClean="0"/>
              <a:t>/Arial</a:t>
            </a:r>
            <a:r>
              <a:rPr lang="zh-CN" altLang="en-US" smtClean="0"/>
              <a:t>，</a:t>
            </a:r>
            <a:r>
              <a:rPr lang="en-US" altLang="zh-CN" smtClean="0"/>
              <a:t>28</a:t>
            </a:r>
            <a:r>
              <a:rPr lang="zh-CN" altLang="en-US" smtClean="0"/>
              <a:t>磅）</a:t>
            </a:r>
          </a:p>
        </p:txBody>
      </p:sp>
      <p:sp>
        <p:nvSpPr>
          <p:cNvPr id="1028" name="文本占位符 13"/>
          <p:cNvSpPr>
            <a:spLocks noGrp="1"/>
          </p:cNvSpPr>
          <p:nvPr>
            <p:ph type="body" idx="1"/>
          </p:nvPr>
        </p:nvSpPr>
        <p:spPr bwMode="auto">
          <a:xfrm>
            <a:off x="457200" y="911225"/>
            <a:ext cx="82296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一级标题（华文细黑</a:t>
            </a:r>
            <a:r>
              <a:rPr lang="en-US" altLang="zh-CN" smtClean="0"/>
              <a:t>/Arial</a:t>
            </a:r>
            <a:r>
              <a:rPr lang="zh-CN" altLang="en-US" smtClean="0"/>
              <a:t>，</a:t>
            </a:r>
            <a:r>
              <a:rPr lang="en-US" altLang="zh-CN" smtClean="0"/>
              <a:t>16</a:t>
            </a:r>
            <a:r>
              <a:rPr lang="zh-CN" altLang="en-US" smtClean="0"/>
              <a:t>磅）</a:t>
            </a:r>
          </a:p>
          <a:p>
            <a:pPr lvl="1"/>
            <a:r>
              <a:rPr lang="zh-CN" altLang="en-US" smtClean="0"/>
              <a:t>第二级（华文细黑</a:t>
            </a:r>
            <a:r>
              <a:rPr lang="en-US" altLang="zh-CN" smtClean="0"/>
              <a:t>/Arial</a:t>
            </a:r>
            <a:r>
              <a:rPr lang="zh-CN" altLang="en-US" smtClean="0"/>
              <a:t>，</a:t>
            </a:r>
            <a:r>
              <a:rPr lang="en-US" altLang="zh-CN" smtClean="0"/>
              <a:t>14</a:t>
            </a:r>
            <a:r>
              <a:rPr lang="zh-CN" altLang="en-US" smtClean="0"/>
              <a:t>磅）</a:t>
            </a:r>
          </a:p>
          <a:p>
            <a:pPr lvl="2"/>
            <a:r>
              <a:rPr lang="zh-CN" altLang="en-US" smtClean="0"/>
              <a:t>第三级（华文细黑</a:t>
            </a:r>
            <a:r>
              <a:rPr lang="en-US" altLang="zh-CN" smtClean="0"/>
              <a:t>/Arial</a:t>
            </a:r>
            <a:r>
              <a:rPr lang="zh-CN" altLang="en-US" smtClean="0"/>
              <a:t>，</a:t>
            </a:r>
            <a:r>
              <a:rPr lang="en-US" altLang="zh-CN" smtClean="0"/>
              <a:t>12</a:t>
            </a:r>
            <a:r>
              <a:rPr lang="zh-CN" altLang="en-US" smtClean="0"/>
              <a:t>磅）</a:t>
            </a:r>
          </a:p>
        </p:txBody>
      </p:sp>
      <p:sp>
        <p:nvSpPr>
          <p:cNvPr id="8" name="灯片编号占位符 5"/>
          <p:cNvSpPr txBox="1">
            <a:spLocks/>
          </p:cNvSpPr>
          <p:nvPr/>
        </p:nvSpPr>
        <p:spPr>
          <a:xfrm>
            <a:off x="8243888" y="4813300"/>
            <a:ext cx="419100" cy="27463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r">
              <a:defRPr sz="1000" b="1">
                <a:latin typeface="+mn-lt"/>
                <a:cs typeface="Tahoma" pitchFamily="34" charset="0"/>
              </a:defRPr>
            </a:lvl1pPr>
          </a:lstStyle>
          <a:p>
            <a:pPr defTabSz="914378">
              <a:defRPr/>
            </a:pPr>
            <a:fld id="{98534F20-A447-46A3-A4CC-C5FEF912B482}" type="slidenum">
              <a:rPr lang="zh-CN" altLang="en-US" smtClean="0">
                <a:solidFill>
                  <a:prstClr val="black"/>
                </a:solidFill>
                <a:ea typeface="宋体" pitchFamily="2" charset="-122"/>
              </a:rPr>
              <a:pPr defTabSz="914378"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5" r:id="rId2"/>
    <p:sldLayoutId id="2147484077" r:id="rId3"/>
    <p:sldLayoutId id="214748407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黑体" pitchFamily="49" charset="-122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1313" indent="-341313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n"/>
        <a:defRPr sz="1600" kern="1200">
          <a:solidFill>
            <a:schemeClr val="tx1"/>
          </a:solidFill>
          <a:latin typeface="Arial" pitchFamily="34" charset="0"/>
          <a:ea typeface="华文细黑" pitchFamily="2" charset="-122"/>
          <a:cs typeface="华文细黑"/>
        </a:defRPr>
      </a:lvl1pPr>
      <a:lvl2pPr marL="741363" indent="-284163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1400" kern="1200">
          <a:solidFill>
            <a:schemeClr val="tx1"/>
          </a:solidFill>
          <a:latin typeface="Arial" pitchFamily="34" charset="0"/>
          <a:ea typeface="华文细黑" pitchFamily="2" charset="-122"/>
          <a:cs typeface="华文细黑"/>
        </a:defRPr>
      </a:lvl2pPr>
      <a:lvl3pPr marL="1073150" indent="-158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200" kern="1200">
          <a:solidFill>
            <a:schemeClr val="tx1"/>
          </a:solidFill>
          <a:latin typeface="Arial" pitchFamily="34" charset="0"/>
          <a:ea typeface="华文细黑" pitchFamily="2" charset="-122"/>
          <a:cs typeface="华文细黑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微软雅黑" pitchFamily="34" charset="-122"/>
          <a:ea typeface="微软雅黑" pitchFamily="34" charset="-122"/>
          <a:cs typeface="华文细黑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微软雅黑" pitchFamily="34" charset="-122"/>
          <a:ea typeface="微软雅黑" pitchFamily="34" charset="-122"/>
          <a:cs typeface="华文细黑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68313" y="1562100"/>
            <a:ext cx="7988300" cy="17303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基于综合业务区下的光缆架构建设探讨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284163" y="357188"/>
            <a:ext cx="25590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内部资料  注意保密</a:t>
            </a:r>
          </a:p>
        </p:txBody>
      </p:sp>
      <p:sp>
        <p:nvSpPr>
          <p:cNvPr id="7171" name="Rectangle 8"/>
          <p:cNvSpPr txBox="1">
            <a:spLocks noChangeArrowheads="1"/>
          </p:cNvSpPr>
          <p:nvPr/>
        </p:nvSpPr>
        <p:spPr bwMode="auto">
          <a:xfrm>
            <a:off x="1465263" y="3914775"/>
            <a:ext cx="61198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914400">
              <a:lnSpc>
                <a:spcPct val="150000"/>
              </a:lnSpc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中国联通四川省分公司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pPr algn="ctr" defTabSz="914400">
              <a:lnSpc>
                <a:spcPct val="150000"/>
              </a:lnSpc>
            </a:pP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2"/>
          <p:cNvSpPr txBox="1">
            <a:spLocks/>
          </p:cNvSpPr>
          <p:nvPr/>
        </p:nvSpPr>
        <p:spPr>
          <a:xfrm>
            <a:off x="457200" y="153988"/>
            <a:ext cx="6972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 baseline="0"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5pPr>
            <a:lvl6pPr marL="457189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6pPr>
            <a:lvl7pPr marL="914378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7pPr>
            <a:lvl8pPr marL="1371566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8pPr>
            <a:lvl9pPr marL="1828754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355">
              <a:defRPr/>
            </a:pPr>
            <a:r>
              <a:rPr lang="zh-CN" altLang="en-US" dirty="0" smtClean="0"/>
              <a:t>二、</a:t>
            </a:r>
            <a:r>
              <a:rPr lang="zh-CN" altLang="zh-CN" kern="0" dirty="0"/>
              <a:t>基于综合业务区下的光缆目标网络</a:t>
            </a:r>
            <a:r>
              <a:rPr lang="zh-CN" altLang="zh-CN" kern="0" dirty="0" smtClean="0"/>
              <a:t>架构</a:t>
            </a:r>
            <a:endParaRPr lang="zh-CN" altLang="zh-CN" kern="0" dirty="0"/>
          </a:p>
        </p:txBody>
      </p:sp>
      <p:sp>
        <p:nvSpPr>
          <p:cNvPr id="24578" name="文本框 2"/>
          <p:cNvSpPr txBox="1">
            <a:spLocks noChangeArrowheads="1"/>
          </p:cNvSpPr>
          <p:nvPr/>
        </p:nvSpPr>
        <p:spPr bwMode="auto">
          <a:xfrm>
            <a:off x="136525" y="806450"/>
            <a:ext cx="4040188" cy="3683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 algn="ctr"/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末端光缆建设原则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两大业务接入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AutoShape 89"/>
          <p:cNvSpPr>
            <a:spLocks noChangeArrowheads="1"/>
          </p:cNvSpPr>
          <p:nvPr/>
        </p:nvSpPr>
        <p:spPr bwMode="auto">
          <a:xfrm>
            <a:off x="231775" y="1338263"/>
            <a:ext cx="3460750" cy="647700"/>
          </a:xfrm>
          <a:prstGeom prst="roundRect">
            <a:avLst>
              <a:gd name="adj" fmla="val 50000"/>
            </a:avLst>
          </a:prstGeom>
          <a:solidFill>
            <a:srgbClr val="00B0F0">
              <a:alpha val="89803"/>
            </a:srgbClr>
          </a:solidFill>
          <a:ln w="38100" cmpd="dbl" algn="ctr">
            <a:solidFill>
              <a:srgbClr val="F8F8F8"/>
            </a:solidFill>
            <a:round/>
            <a:headEnd/>
            <a:tailEnd/>
          </a:ln>
        </p:spPr>
        <p:txBody>
          <a:bodyPr lIns="91332" tIns="45672" rIns="91332" bIns="45672" anchor="ctr"/>
          <a:lstStyle/>
          <a:p>
            <a:pPr algn="ctr"/>
            <a:r>
              <a:rPr lang="zh-CN" altLang="zh-CN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新建宏站接入应满足双上联的要求，末端光缆应采用</a:t>
            </a:r>
            <a:r>
              <a:rPr lang="en-US" altLang="zh-CN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24-48</a:t>
            </a:r>
            <a:r>
              <a:rPr lang="zh-CN" altLang="zh-CN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芯</a:t>
            </a:r>
            <a:endParaRPr lang="zh-CN" altLang="en-US" sz="16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0" name="AutoShape 89"/>
          <p:cNvSpPr>
            <a:spLocks noChangeArrowheads="1"/>
          </p:cNvSpPr>
          <p:nvPr/>
        </p:nvSpPr>
        <p:spPr bwMode="auto">
          <a:xfrm>
            <a:off x="4787900" y="1352550"/>
            <a:ext cx="3816350" cy="647700"/>
          </a:xfrm>
          <a:prstGeom prst="roundRect">
            <a:avLst>
              <a:gd name="adj" fmla="val 50000"/>
            </a:avLst>
          </a:prstGeom>
          <a:solidFill>
            <a:srgbClr val="0070C0">
              <a:alpha val="89803"/>
            </a:srgbClr>
          </a:solidFill>
          <a:ln w="38100" cmpd="dbl" algn="ctr">
            <a:solidFill>
              <a:srgbClr val="F8F8F8"/>
            </a:solidFill>
            <a:round/>
            <a:headEnd/>
            <a:tailEnd/>
          </a:ln>
        </p:spPr>
        <p:txBody>
          <a:bodyPr lIns="91332" tIns="45672" rIns="91332" bIns="45672" anchor="ctr"/>
          <a:lstStyle/>
          <a:p>
            <a:pPr algn="ctr"/>
            <a:r>
              <a:rPr lang="zh-CN" altLang="zh-CN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重要集团客户、</a:t>
            </a:r>
            <a:r>
              <a:rPr lang="en-US" altLang="zh-CN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WLAN</a:t>
            </a:r>
            <a:r>
              <a:rPr lang="zh-CN" altLang="zh-CN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热点、高价值家庭宽带客户等数据节点末端光缆</a:t>
            </a:r>
            <a:endParaRPr lang="zh-CN" altLang="en-US" sz="16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1" name="矩形 2"/>
          <p:cNvSpPr>
            <a:spLocks noChangeArrowheads="1"/>
          </p:cNvSpPr>
          <p:nvPr/>
        </p:nvSpPr>
        <p:spPr bwMode="auto">
          <a:xfrm>
            <a:off x="231775" y="2327275"/>
            <a:ext cx="34607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2" tIns="45672" rIns="91332" bIns="45672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一般情况下每基站配置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24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芯，基站间尽量组建环型结构。当存在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BBU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集中设置，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RRU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拉远方式的情况下，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RRU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拉远站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-BBU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集中站每载扇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2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芯光纤。为减少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BBU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集中设置对纤芯容量的影响，建议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BBU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设置地点尽量在主干节点层面</a:t>
            </a:r>
            <a:endParaRPr lang="zh-CN" altLang="en-US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24582" name="矩形 2"/>
          <p:cNvSpPr>
            <a:spLocks noChangeArrowheads="1"/>
          </p:cNvSpPr>
          <p:nvPr/>
        </p:nvSpPr>
        <p:spPr bwMode="auto">
          <a:xfrm>
            <a:off x="4176713" y="2093913"/>
            <a:ext cx="48244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2" tIns="45672" rIns="91332" bIns="45672">
            <a:spAutoFit/>
          </a:bodyPr>
          <a:lstStyle/>
          <a:p>
            <a:pPr marL="342900" indent="-342900" algn="just">
              <a:lnSpc>
                <a:spcPts val="2200"/>
              </a:lnSpc>
              <a:buFont typeface="Arial" charset="0"/>
              <a:buAutoNum type="arabicPeriod"/>
            </a:pP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集团客户实现覆盖的标准：预先把管线末端延伸至尽量靠近目标用户的位置，有业务需求时，可以在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10-15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个工作日内完成光缆接入。覆盖完成的标准在不同区域可能会存在差异，关键是能够保证接入时效。</a:t>
            </a:r>
          </a:p>
          <a:p>
            <a:pPr marL="342900" indent="-342900" algn="just">
              <a:lnSpc>
                <a:spcPts val="2200"/>
              </a:lnSpc>
              <a:buFont typeface="Arial" charset="0"/>
              <a:buAutoNum type="arabicPeriod"/>
            </a:pP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公众宽带客户实现覆盖的标准：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FTTH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模式下，光缆到楼道分纤盒或皮线光缆布放至用户门口，一旦有业务需求时可快速皮线光缆入户。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FTTB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模式下，光缆布放至楼道，多媒体箱部署到位并接电，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ONU</a:t>
            </a:r>
            <a:r>
              <a:rPr lang="zh-CN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设备安装好（或者等有业务需求时候再安装），五类线预先布放至用户门口（或暂不放，待有业务需求时候再行布放）。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136525" y="2093913"/>
            <a:ext cx="3787775" cy="291465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lIns="72385" tIns="36192" rIns="72385" bIns="36192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 dirty="0">
              <a:solidFill>
                <a:prstClr val="black"/>
              </a:solidFill>
              <a:latin typeface="微软雅黑"/>
              <a:ea typeface="微软雅黑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4140200" y="2093913"/>
            <a:ext cx="4895850" cy="291465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lIns="72385" tIns="36192" rIns="72385" bIns="36192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kern="0" dirty="0">
              <a:solidFill>
                <a:prstClr val="black"/>
              </a:solidFill>
              <a:latin typeface="微软雅黑"/>
              <a:ea typeface="微软雅黑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6972300" cy="536575"/>
          </a:xfrm>
        </p:spPr>
        <p:txBody>
          <a:bodyPr/>
          <a:lstStyle/>
          <a:p>
            <a:pPr eaLnBrk="1" hangingPunct="1"/>
            <a:r>
              <a:rPr lang="zh-CN" altLang="en-US" smtClean="0"/>
              <a:t>目  录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03288" y="3008313"/>
            <a:ext cx="754062" cy="539750"/>
          </a:xfrm>
          <a:prstGeom prst="rect">
            <a:avLst/>
          </a:prstGeom>
          <a:solidFill>
            <a:srgbClr val="C0000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三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81200" y="2330450"/>
            <a:ext cx="6480175" cy="539750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zh-CN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基于综合业务区下的光缆目标网络架构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03288" y="3697288"/>
            <a:ext cx="754062" cy="539750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四</a:t>
            </a:r>
            <a:endParaRPr lang="zh-CN" altLang="en-US" b="1" kern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79613" y="3011488"/>
            <a:ext cx="6480175" cy="539750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zh-CN" b="1" kern="0" dirty="0">
                <a:latin typeface="+mn-lt"/>
                <a:ea typeface="+mn-ea"/>
                <a:cs typeface="+mn-cs"/>
              </a:rPr>
              <a:t>基于综合业务区下光缆架构的传输网络建设要素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04875" y="2328863"/>
            <a:ext cx="754063" cy="539750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二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982788" y="1654175"/>
            <a:ext cx="6480175" cy="541338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本地光缆网现状问题分析</a:t>
            </a:r>
            <a:endParaRPr lang="en-US" altLang="zh-CN" b="1" kern="0" dirty="0">
              <a:solidFill>
                <a:srgbClr val="7F7F7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04875" y="1654175"/>
            <a:ext cx="754063" cy="541338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一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979613" y="3724275"/>
            <a:ext cx="6480175" cy="539750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结论</a:t>
            </a:r>
            <a:endParaRPr lang="zh-CN" altLang="zh-CN" b="1" kern="0" dirty="0">
              <a:solidFill>
                <a:srgbClr val="7F7F7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2"/>
          <p:cNvSpPr txBox="1">
            <a:spLocks/>
          </p:cNvSpPr>
          <p:nvPr/>
        </p:nvSpPr>
        <p:spPr>
          <a:xfrm>
            <a:off x="457200" y="153988"/>
            <a:ext cx="6972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normAutofit fontScale="92500"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 baseline="0"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5pPr>
            <a:lvl6pPr marL="457189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6pPr>
            <a:lvl7pPr marL="914378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7pPr>
            <a:lvl8pPr marL="1371566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8pPr>
            <a:lvl9pPr marL="1828754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355">
              <a:defRPr/>
            </a:pPr>
            <a:r>
              <a:rPr lang="zh-CN" altLang="en-US" dirty="0"/>
              <a:t>三</a:t>
            </a:r>
            <a:r>
              <a:rPr lang="zh-CN" altLang="en-US" dirty="0" smtClean="0"/>
              <a:t>、</a:t>
            </a:r>
            <a:r>
              <a:rPr lang="zh-CN" altLang="zh-CN" kern="0" dirty="0"/>
              <a:t>基于综合业务区下光缆架构的传输网络建设</a:t>
            </a:r>
            <a:r>
              <a:rPr lang="zh-CN" altLang="zh-CN" kern="0" dirty="0" smtClean="0"/>
              <a:t>要素</a:t>
            </a:r>
            <a:endParaRPr lang="zh-CN" altLang="zh-CN" kern="0" dirty="0"/>
          </a:p>
        </p:txBody>
      </p:sp>
      <p:grpSp>
        <p:nvGrpSpPr>
          <p:cNvPr id="27650" name="组合 1"/>
          <p:cNvGrpSpPr>
            <a:grpSpLocks/>
          </p:cNvGrpSpPr>
          <p:nvPr/>
        </p:nvGrpSpPr>
        <p:grpSpPr bwMode="auto">
          <a:xfrm>
            <a:off x="2095500" y="987425"/>
            <a:ext cx="4816475" cy="3900488"/>
            <a:chOff x="1793963" y="327819"/>
            <a:chExt cx="5252948" cy="4487861"/>
          </a:xfrm>
        </p:grpSpPr>
        <p:grpSp>
          <p:nvGrpSpPr>
            <p:cNvPr id="27657" name="Group 125"/>
            <p:cNvGrpSpPr>
              <a:grpSpLocks/>
            </p:cNvGrpSpPr>
            <p:nvPr/>
          </p:nvGrpSpPr>
          <p:grpSpPr bwMode="auto">
            <a:xfrm>
              <a:off x="2057399" y="327819"/>
              <a:ext cx="4989512" cy="4487861"/>
              <a:chOff x="1657" y="716"/>
              <a:chExt cx="3527" cy="3172"/>
            </a:xfrm>
          </p:grpSpPr>
          <p:grpSp>
            <p:nvGrpSpPr>
              <p:cNvPr id="27664" name="Group 82"/>
              <p:cNvGrpSpPr>
                <a:grpSpLocks/>
              </p:cNvGrpSpPr>
              <p:nvPr/>
            </p:nvGrpSpPr>
            <p:grpSpPr bwMode="auto">
              <a:xfrm>
                <a:off x="2016" y="1008"/>
                <a:ext cx="2777" cy="2784"/>
                <a:chOff x="2200" y="1298"/>
                <a:chExt cx="1230" cy="1232"/>
              </a:xfrm>
            </p:grpSpPr>
            <p:sp>
              <p:nvSpPr>
                <p:cNvPr id="27692" name="Oval 83"/>
                <p:cNvSpPr>
                  <a:spLocks noChangeArrowheads="1"/>
                </p:cNvSpPr>
                <p:nvPr/>
              </p:nvSpPr>
              <p:spPr bwMode="gray">
                <a:xfrm>
                  <a:off x="2200" y="1298"/>
                  <a:ext cx="1230" cy="12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defTabSz="914400"/>
                  <a:endParaRPr lang="zh-CN" altLang="en-US" sz="4400">
                    <a:solidFill>
                      <a:srgbClr val="335338"/>
                    </a:solidFill>
                  </a:endParaRPr>
                </a:p>
              </p:txBody>
            </p:sp>
            <p:sp>
              <p:nvSpPr>
                <p:cNvPr id="27693" name="Oval 84"/>
                <p:cNvSpPr>
                  <a:spLocks noChangeArrowheads="1"/>
                </p:cNvSpPr>
                <p:nvPr/>
              </p:nvSpPr>
              <p:spPr bwMode="gray">
                <a:xfrm>
                  <a:off x="2215" y="1305"/>
                  <a:ext cx="1201" cy="12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defTabSz="914400"/>
                  <a:endParaRPr lang="zh-CN" altLang="en-US" sz="4400">
                    <a:solidFill>
                      <a:srgbClr val="335338"/>
                    </a:solidFill>
                  </a:endParaRPr>
                </a:p>
              </p:txBody>
            </p:sp>
            <p:sp>
              <p:nvSpPr>
                <p:cNvPr id="27694" name="Oval 85"/>
                <p:cNvSpPr>
                  <a:spLocks noChangeArrowheads="1"/>
                </p:cNvSpPr>
                <p:nvPr/>
              </p:nvSpPr>
              <p:spPr bwMode="gray">
                <a:xfrm>
                  <a:off x="2227" y="1316"/>
                  <a:ext cx="1143" cy="1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defTabSz="914400"/>
                  <a:endParaRPr lang="zh-CN" altLang="en-US" sz="4400">
                    <a:solidFill>
                      <a:srgbClr val="335338"/>
                    </a:solidFill>
                  </a:endParaRPr>
                </a:p>
              </p:txBody>
            </p:sp>
            <p:sp>
              <p:nvSpPr>
                <p:cNvPr id="27695" name="Oval 86"/>
                <p:cNvSpPr>
                  <a:spLocks noChangeArrowheads="1"/>
                </p:cNvSpPr>
                <p:nvPr/>
              </p:nvSpPr>
              <p:spPr bwMode="gray">
                <a:xfrm>
                  <a:off x="2294" y="1348"/>
                  <a:ext cx="1017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defTabSz="914400"/>
                  <a:endParaRPr lang="zh-CN" altLang="en-US" sz="4400">
                    <a:solidFill>
                      <a:srgbClr val="335338"/>
                    </a:solidFill>
                  </a:endParaRPr>
                </a:p>
              </p:txBody>
            </p:sp>
          </p:grpSp>
          <p:grpSp>
            <p:nvGrpSpPr>
              <p:cNvPr id="27665" name="Group 81"/>
              <p:cNvGrpSpPr>
                <a:grpSpLocks/>
              </p:cNvGrpSpPr>
              <p:nvPr/>
            </p:nvGrpSpPr>
            <p:grpSpPr bwMode="auto">
              <a:xfrm>
                <a:off x="1657" y="716"/>
                <a:ext cx="3527" cy="3172"/>
                <a:chOff x="1225" y="694"/>
                <a:chExt cx="3527" cy="3172"/>
              </a:xfrm>
            </p:grpSpPr>
            <p:grpSp>
              <p:nvGrpSpPr>
                <p:cNvPr id="27667" name="Group 51"/>
                <p:cNvGrpSpPr>
                  <a:grpSpLocks/>
                </p:cNvGrpSpPr>
                <p:nvPr/>
              </p:nvGrpSpPr>
              <p:grpSpPr bwMode="auto">
                <a:xfrm>
                  <a:off x="3817" y="1702"/>
                  <a:ext cx="935" cy="938"/>
                  <a:chOff x="590" y="1015"/>
                  <a:chExt cx="696" cy="698"/>
                </a:xfrm>
              </p:grpSpPr>
              <p:sp>
                <p:nvSpPr>
                  <p:cNvPr id="27688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590" y="1015"/>
                    <a:ext cx="696" cy="6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E762F"/>
                      </a:gs>
                      <a:gs pos="100000">
                        <a:srgbClr val="CCFF66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89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598" y="1024"/>
                    <a:ext cx="68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FF66">
                          <a:alpha val="0"/>
                        </a:srgbClr>
                      </a:gs>
                      <a:gs pos="100000">
                        <a:srgbClr val="EDFFCA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90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615" y="1046"/>
                    <a:ext cx="647" cy="6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2CA51"/>
                      </a:gs>
                      <a:gs pos="100000">
                        <a:srgbClr val="CCFF66">
                          <a:alpha val="4800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91" name="Oval 55"/>
                  <p:cNvSpPr>
                    <a:spLocks noChangeArrowheads="1"/>
                  </p:cNvSpPr>
                  <p:nvPr/>
                </p:nvSpPr>
                <p:spPr bwMode="gray">
                  <a:xfrm>
                    <a:off x="651" y="1026"/>
                    <a:ext cx="576" cy="5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66">
                          <a:alpha val="37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</p:grpSp>
            <p:grpSp>
              <p:nvGrpSpPr>
                <p:cNvPr id="27668" name="Group 56"/>
                <p:cNvGrpSpPr>
                  <a:grpSpLocks/>
                </p:cNvGrpSpPr>
                <p:nvPr/>
              </p:nvGrpSpPr>
              <p:grpSpPr bwMode="auto">
                <a:xfrm>
                  <a:off x="1657" y="2928"/>
                  <a:ext cx="935" cy="938"/>
                  <a:chOff x="54" y="2591"/>
                  <a:chExt cx="696" cy="698"/>
                </a:xfrm>
              </p:grpSpPr>
              <p:sp>
                <p:nvSpPr>
                  <p:cNvPr id="27684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54" y="2591"/>
                    <a:ext cx="696" cy="6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5E00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85" name="Oval 58"/>
                  <p:cNvSpPr>
                    <a:spLocks noChangeArrowheads="1"/>
                  </p:cNvSpPr>
                  <p:nvPr/>
                </p:nvSpPr>
                <p:spPr bwMode="gray">
                  <a:xfrm>
                    <a:off x="63" y="2600"/>
                    <a:ext cx="68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>
                          <a:alpha val="0"/>
                        </a:srgbClr>
                      </a:gs>
                      <a:gs pos="100000">
                        <a:srgbClr val="FFEDA6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86" name="Oval 59"/>
                  <p:cNvSpPr>
                    <a:spLocks noChangeArrowheads="1"/>
                  </p:cNvSpPr>
                  <p:nvPr/>
                </p:nvSpPr>
                <p:spPr bwMode="gray">
                  <a:xfrm>
                    <a:off x="79" y="2622"/>
                    <a:ext cx="647" cy="6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AA200"/>
                      </a:gs>
                      <a:gs pos="100000">
                        <a:srgbClr val="FFCC00">
                          <a:alpha val="4800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87" name="Oval 60"/>
                  <p:cNvSpPr>
                    <a:spLocks noChangeArrowheads="1"/>
                  </p:cNvSpPr>
                  <p:nvPr/>
                </p:nvSpPr>
                <p:spPr bwMode="gray">
                  <a:xfrm>
                    <a:off x="115" y="2598"/>
                    <a:ext cx="576" cy="5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CC00">
                          <a:alpha val="37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</p:grpSp>
            <p:grpSp>
              <p:nvGrpSpPr>
                <p:cNvPr id="27669" name="Group 61"/>
                <p:cNvGrpSpPr>
                  <a:grpSpLocks/>
                </p:cNvGrpSpPr>
                <p:nvPr/>
              </p:nvGrpSpPr>
              <p:grpSpPr bwMode="auto">
                <a:xfrm>
                  <a:off x="3385" y="2928"/>
                  <a:ext cx="935" cy="938"/>
                  <a:chOff x="166" y="1752"/>
                  <a:chExt cx="696" cy="698"/>
                </a:xfrm>
              </p:grpSpPr>
              <p:sp>
                <p:nvSpPr>
                  <p:cNvPr id="27680" name="Oval 62"/>
                  <p:cNvSpPr>
                    <a:spLocks noChangeArrowheads="1"/>
                  </p:cNvSpPr>
                  <p:nvPr/>
                </p:nvSpPr>
                <p:spPr bwMode="gray">
                  <a:xfrm>
                    <a:off x="166" y="1752"/>
                    <a:ext cx="696" cy="6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4776"/>
                      </a:gs>
                      <a:gs pos="100000">
                        <a:srgbClr val="0099FF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81" name="Oval 63"/>
                  <p:cNvSpPr>
                    <a:spLocks noChangeArrowheads="1"/>
                  </p:cNvSpPr>
                  <p:nvPr/>
                </p:nvSpPr>
                <p:spPr bwMode="gray">
                  <a:xfrm>
                    <a:off x="174" y="1761"/>
                    <a:ext cx="68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99FF">
                          <a:alpha val="0"/>
                        </a:srgbClr>
                      </a:gs>
                      <a:gs pos="100000">
                        <a:srgbClr val="A6DBFF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82" name="Oval 64"/>
                  <p:cNvSpPr>
                    <a:spLocks noChangeArrowheads="1"/>
                  </p:cNvSpPr>
                  <p:nvPr/>
                </p:nvSpPr>
                <p:spPr bwMode="gray">
                  <a:xfrm>
                    <a:off x="191" y="1783"/>
                    <a:ext cx="647" cy="6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79CA"/>
                      </a:gs>
                      <a:gs pos="100000">
                        <a:srgbClr val="0099FF">
                          <a:alpha val="4800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83" name="Oval 65"/>
                  <p:cNvSpPr>
                    <a:spLocks noChangeArrowheads="1"/>
                  </p:cNvSpPr>
                  <p:nvPr/>
                </p:nvSpPr>
                <p:spPr bwMode="gray">
                  <a:xfrm>
                    <a:off x="227" y="1762"/>
                    <a:ext cx="576" cy="5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99FF">
                          <a:alpha val="37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</p:grpSp>
            <p:grpSp>
              <p:nvGrpSpPr>
                <p:cNvPr id="27670" name="Group 71"/>
                <p:cNvGrpSpPr>
                  <a:grpSpLocks/>
                </p:cNvGrpSpPr>
                <p:nvPr/>
              </p:nvGrpSpPr>
              <p:grpSpPr bwMode="auto">
                <a:xfrm>
                  <a:off x="2496" y="694"/>
                  <a:ext cx="935" cy="938"/>
                  <a:chOff x="823" y="740"/>
                  <a:chExt cx="696" cy="698"/>
                </a:xfrm>
              </p:grpSpPr>
              <p:sp>
                <p:nvSpPr>
                  <p:cNvPr id="27676" name="Oval 72"/>
                  <p:cNvSpPr>
                    <a:spLocks noChangeArrowheads="1"/>
                  </p:cNvSpPr>
                  <p:nvPr/>
                </p:nvSpPr>
                <p:spPr bwMode="gray">
                  <a:xfrm>
                    <a:off x="823" y="740"/>
                    <a:ext cx="696" cy="6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185E"/>
                      </a:gs>
                      <a:gs pos="100000">
                        <a:srgbClr val="FF33CC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77" name="Oval 73"/>
                  <p:cNvSpPr>
                    <a:spLocks noChangeArrowheads="1"/>
                  </p:cNvSpPr>
                  <p:nvPr/>
                </p:nvSpPr>
                <p:spPr bwMode="gray">
                  <a:xfrm>
                    <a:off x="831" y="749"/>
                    <a:ext cx="68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33CC">
                          <a:alpha val="0"/>
                        </a:srgbClr>
                      </a:gs>
                      <a:gs pos="100000">
                        <a:srgbClr val="FFB8ED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78" name="Oval 74"/>
                  <p:cNvSpPr>
                    <a:spLocks noChangeArrowheads="1"/>
                  </p:cNvSpPr>
                  <p:nvPr/>
                </p:nvSpPr>
                <p:spPr bwMode="gray">
                  <a:xfrm>
                    <a:off x="848" y="770"/>
                    <a:ext cx="647" cy="6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A28A2"/>
                      </a:gs>
                      <a:gs pos="100000">
                        <a:srgbClr val="FF33CC">
                          <a:alpha val="4800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79" name="Oval 75"/>
                  <p:cNvSpPr>
                    <a:spLocks noChangeArrowheads="1"/>
                  </p:cNvSpPr>
                  <p:nvPr/>
                </p:nvSpPr>
                <p:spPr bwMode="gray">
                  <a:xfrm>
                    <a:off x="884" y="754"/>
                    <a:ext cx="576" cy="5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33CC">
                          <a:alpha val="37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</p:grpSp>
            <p:grpSp>
              <p:nvGrpSpPr>
                <p:cNvPr id="27671" name="Group 76"/>
                <p:cNvGrpSpPr>
                  <a:grpSpLocks/>
                </p:cNvGrpSpPr>
                <p:nvPr/>
              </p:nvGrpSpPr>
              <p:grpSpPr bwMode="auto">
                <a:xfrm>
                  <a:off x="1225" y="1702"/>
                  <a:ext cx="935" cy="938"/>
                  <a:chOff x="869" y="971"/>
                  <a:chExt cx="696" cy="698"/>
                </a:xfrm>
              </p:grpSpPr>
              <p:sp>
                <p:nvSpPr>
                  <p:cNvPr id="27672" name="Oval 77"/>
                  <p:cNvSpPr>
                    <a:spLocks noChangeArrowheads="1"/>
                  </p:cNvSpPr>
                  <p:nvPr/>
                </p:nvSpPr>
                <p:spPr bwMode="gray">
                  <a:xfrm>
                    <a:off x="869" y="971"/>
                    <a:ext cx="696" cy="6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F2F76"/>
                      </a:gs>
                      <a:gs pos="100000">
                        <a:srgbClr val="6666FF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73" name="Oval 78"/>
                  <p:cNvSpPr>
                    <a:spLocks noChangeArrowheads="1"/>
                  </p:cNvSpPr>
                  <p:nvPr/>
                </p:nvSpPr>
                <p:spPr bwMode="gray">
                  <a:xfrm>
                    <a:off x="878" y="980"/>
                    <a:ext cx="68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66FF">
                          <a:alpha val="0"/>
                        </a:srgbClr>
                      </a:gs>
                      <a:gs pos="100000">
                        <a:srgbClr val="CACAFF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74" name="Oval 79"/>
                  <p:cNvSpPr>
                    <a:spLocks noChangeArrowheads="1"/>
                  </p:cNvSpPr>
                  <p:nvPr/>
                </p:nvSpPr>
                <p:spPr bwMode="gray">
                  <a:xfrm>
                    <a:off x="894" y="1002"/>
                    <a:ext cx="647" cy="6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51CA"/>
                      </a:gs>
                      <a:gs pos="100000">
                        <a:srgbClr val="6666FF">
                          <a:alpha val="4800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  <p:sp>
                <p:nvSpPr>
                  <p:cNvPr id="27675" name="Oval 80"/>
                  <p:cNvSpPr>
                    <a:spLocks noChangeArrowheads="1"/>
                  </p:cNvSpPr>
                  <p:nvPr/>
                </p:nvSpPr>
                <p:spPr bwMode="gray">
                  <a:xfrm>
                    <a:off x="929" y="981"/>
                    <a:ext cx="576" cy="5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66FF">
                          <a:alpha val="37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914400"/>
                    <a:endParaRPr lang="zh-CN" altLang="en-US" sz="4400">
                      <a:solidFill>
                        <a:srgbClr val="335338"/>
                      </a:solidFill>
                    </a:endParaRPr>
                  </a:p>
                </p:txBody>
              </p:sp>
            </p:grpSp>
          </p:grpSp>
          <p:pic>
            <p:nvPicPr>
              <p:cNvPr id="27666" name="Picture 121" descr="7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15" y="1218"/>
                <a:ext cx="2049" cy="2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658" name="Rectangle 127"/>
            <p:cNvSpPr>
              <a:spLocks noChangeArrowheads="1"/>
            </p:cNvSpPr>
            <p:nvPr/>
          </p:nvSpPr>
          <p:spPr bwMode="auto">
            <a:xfrm>
              <a:off x="3871857" y="2202941"/>
              <a:ext cx="1447800" cy="53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zh-CN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五大要素</a:t>
              </a:r>
              <a:endParaRPr kumimoji="1"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659" name="Rectangle 128"/>
            <p:cNvSpPr>
              <a:spLocks noChangeArrowheads="1"/>
            </p:cNvSpPr>
            <p:nvPr/>
          </p:nvSpPr>
          <p:spPr bwMode="auto">
            <a:xfrm>
              <a:off x="3560138" y="642032"/>
              <a:ext cx="1447799" cy="53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457200" lvl="1" indent="0" eaLnBrk="0" hangingPunct="0"/>
              <a:r>
                <a:rPr lang="zh-CN" altLang="zh-CN" sz="2400" b="1">
                  <a:latin typeface="微软雅黑" pitchFamily="34" charset="-122"/>
                  <a:ea typeface="微软雅黑" pitchFamily="34" charset="-122"/>
                </a:rPr>
                <a:t>机房</a:t>
              </a:r>
              <a:endParaRPr lang="zh-CN" altLang="zh-CN" sz="32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660" name="Rectangle 129"/>
            <p:cNvSpPr>
              <a:spLocks noChangeArrowheads="1"/>
            </p:cNvSpPr>
            <p:nvPr/>
          </p:nvSpPr>
          <p:spPr bwMode="auto">
            <a:xfrm>
              <a:off x="1793963" y="1954945"/>
              <a:ext cx="1447800" cy="95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457200" lvl="1" indent="0" eaLnBrk="0" hangingPunct="0"/>
              <a:r>
                <a:rPr lang="zh-CN" altLang="zh-CN" sz="2400" b="1">
                  <a:latin typeface="微软雅黑" pitchFamily="34" charset="-122"/>
                  <a:ea typeface="微软雅黑" pitchFamily="34" charset="-122"/>
                </a:rPr>
                <a:t>传输系统</a:t>
              </a:r>
            </a:p>
          </p:txBody>
        </p:sp>
        <p:sp>
          <p:nvSpPr>
            <p:cNvPr id="27661" name="Rectangle 130"/>
            <p:cNvSpPr>
              <a:spLocks noChangeArrowheads="1"/>
            </p:cNvSpPr>
            <p:nvPr/>
          </p:nvSpPr>
          <p:spPr bwMode="auto">
            <a:xfrm>
              <a:off x="2192074" y="3896765"/>
              <a:ext cx="1958627" cy="53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457200" lvl="1" indent="0" eaLnBrk="0" hangingPunct="0"/>
              <a:r>
                <a:rPr lang="zh-CN" altLang="zh-CN" sz="2400" b="1">
                  <a:latin typeface="微软雅黑" pitchFamily="34" charset="-122"/>
                  <a:ea typeface="微软雅黑" pitchFamily="34" charset="-122"/>
                </a:rPr>
                <a:t>光缆网</a:t>
              </a:r>
            </a:p>
          </p:txBody>
        </p:sp>
        <p:sp>
          <p:nvSpPr>
            <p:cNvPr id="27662" name="Rectangle 131"/>
            <p:cNvSpPr>
              <a:spLocks noChangeArrowheads="1"/>
            </p:cNvSpPr>
            <p:nvPr/>
          </p:nvSpPr>
          <p:spPr bwMode="auto">
            <a:xfrm>
              <a:off x="4833624" y="3860141"/>
              <a:ext cx="1447800" cy="53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457200" lvl="1" indent="0" eaLnBrk="0" hangingPunct="0"/>
              <a:r>
                <a:rPr lang="zh-CN" altLang="zh-CN" sz="2400" b="1">
                  <a:latin typeface="微软雅黑" pitchFamily="34" charset="-122"/>
                  <a:ea typeface="微软雅黑" pitchFamily="34" charset="-122"/>
                </a:rPr>
                <a:t>光交</a:t>
              </a:r>
            </a:p>
          </p:txBody>
        </p:sp>
        <p:sp>
          <p:nvSpPr>
            <p:cNvPr id="27663" name="Rectangle 132"/>
            <p:cNvSpPr>
              <a:spLocks noChangeArrowheads="1"/>
            </p:cNvSpPr>
            <p:nvPr/>
          </p:nvSpPr>
          <p:spPr bwMode="auto">
            <a:xfrm>
              <a:off x="5441349" y="1914362"/>
              <a:ext cx="1447799" cy="95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457200" lvl="1" indent="0" eaLnBrk="0" hangingPunct="0"/>
              <a:r>
                <a:rPr lang="zh-CN" altLang="zh-CN" sz="2400" b="1">
                  <a:latin typeface="微软雅黑" pitchFamily="34" charset="-122"/>
                  <a:ea typeface="微软雅黑" pitchFamily="34" charset="-122"/>
                </a:rPr>
                <a:t>通信管道</a:t>
              </a:r>
            </a:p>
          </p:txBody>
        </p:sp>
      </p:grpSp>
      <p:pic>
        <p:nvPicPr>
          <p:cNvPr id="27651" name="Picture 47" descr="爬梯子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1800" y="3582988"/>
            <a:ext cx="10922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5186363" y="781050"/>
            <a:ext cx="363378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defTabSz="914400">
              <a:lnSpc>
                <a:spcPct val="120000"/>
              </a:lnSpc>
              <a:buFont typeface="Wingdings" pitchFamily="2" charset="2"/>
              <a:buChar char="p"/>
            </a:pPr>
            <a:r>
              <a:rPr lang="zh-CN" altLang="zh-CN" sz="15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汇聚机房、综合业务接入机房的稳定可靠、动力的保障、面积的可扩展性都是影响网络长期稳定发展的必要条件</a:t>
            </a:r>
            <a:endParaRPr lang="zh-CN" altLang="en-US" sz="15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6780213" y="2082800"/>
            <a:ext cx="2314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defTabSz="914400">
              <a:lnSpc>
                <a:spcPct val="120000"/>
              </a:lnSpc>
              <a:buFont typeface="Wingdings" pitchFamily="2" charset="2"/>
              <a:buChar char="p"/>
            </a:pPr>
            <a:r>
              <a:rPr lang="zh-CN" altLang="zh-CN" sz="15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从光缆网的结构上考虑管道资源的合理利用，通过合理科学的光缆分支点（光交）设置</a:t>
            </a:r>
            <a:endParaRPr lang="zh-CN" altLang="en-US" sz="15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6259513" y="3829050"/>
            <a:ext cx="1938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defTabSz="914400">
              <a:lnSpc>
                <a:spcPct val="120000"/>
              </a:lnSpc>
              <a:buFont typeface="Wingdings" pitchFamily="2" charset="2"/>
              <a:buChar char="p"/>
            </a:pPr>
            <a:r>
              <a:rPr lang="zh-CN" altLang="zh-CN" sz="15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重点关注主干光交的设置规划、光交落地难、光交端子合理使用的问题</a:t>
            </a:r>
            <a:endParaRPr lang="zh-CN" altLang="en-US" sz="15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107950" y="3716338"/>
            <a:ext cx="25574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defTabSz="914400">
              <a:lnSpc>
                <a:spcPct val="120000"/>
              </a:lnSpc>
              <a:buFont typeface="Wingdings" pitchFamily="2" charset="2"/>
              <a:buChar char="p"/>
            </a:pPr>
            <a:r>
              <a:rPr lang="zh-CN" altLang="zh-CN" sz="15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在光缆网建设中要坚持垂直分层、水平分区的建设原则，形成汇聚层光缆、一级接入主干光缆、配线光缆的三层结构</a:t>
            </a:r>
            <a:endParaRPr lang="zh-CN" altLang="en-US" sz="15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71438" y="863600"/>
            <a:ext cx="2559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defTabSz="914400">
              <a:lnSpc>
                <a:spcPct val="120000"/>
              </a:lnSpc>
              <a:buFont typeface="Wingdings" pitchFamily="2" charset="2"/>
              <a:buChar char="p"/>
            </a:pPr>
            <a:r>
              <a:rPr lang="zh-CN" altLang="zh-CN" sz="1600">
                <a:ea typeface="华文细黑"/>
              </a:rPr>
              <a:t>以不变</a:t>
            </a:r>
            <a:r>
              <a:rPr lang="zh-CN" altLang="en-US" sz="1600">
                <a:ea typeface="华文细黑"/>
              </a:rPr>
              <a:t>的基于综合业务区的光缆网架构</a:t>
            </a:r>
            <a:r>
              <a:rPr lang="zh-CN" altLang="zh-CN" sz="1600">
                <a:ea typeface="华文细黑"/>
              </a:rPr>
              <a:t>应付千变万化的</a:t>
            </a:r>
            <a:r>
              <a:rPr lang="en-US" altLang="zh-CN" sz="1600">
                <a:ea typeface="华文细黑"/>
              </a:rPr>
              <a:t>PDH</a:t>
            </a:r>
            <a:r>
              <a:rPr lang="zh-CN" altLang="en-US" sz="1600">
                <a:ea typeface="华文细黑"/>
              </a:rPr>
              <a:t>、</a:t>
            </a:r>
            <a:r>
              <a:rPr lang="en-US" altLang="zh-CN" sz="1600">
                <a:ea typeface="华文细黑"/>
              </a:rPr>
              <a:t>SDH</a:t>
            </a:r>
            <a:r>
              <a:rPr lang="zh-CN" altLang="en-US" sz="1600">
                <a:ea typeface="华文细黑"/>
              </a:rPr>
              <a:t>、分组、波分、</a:t>
            </a:r>
            <a:r>
              <a:rPr lang="en-US" altLang="zh-CN" sz="1600">
                <a:ea typeface="华文细黑"/>
              </a:rPr>
              <a:t>FTTH</a:t>
            </a:r>
            <a:r>
              <a:rPr lang="zh-CN" altLang="en-US" sz="1600">
                <a:ea typeface="华文细黑"/>
              </a:rPr>
              <a:t>等</a:t>
            </a:r>
            <a:r>
              <a:rPr lang="zh-CN" altLang="zh-CN" sz="1600">
                <a:ea typeface="华文细黑"/>
              </a:rPr>
              <a:t>传输系统组网需求</a:t>
            </a:r>
            <a:endParaRPr lang="zh-CN" altLang="en-US" sz="15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6972300" cy="536575"/>
          </a:xfrm>
        </p:spPr>
        <p:txBody>
          <a:bodyPr/>
          <a:lstStyle/>
          <a:p>
            <a:pPr eaLnBrk="1" hangingPunct="1"/>
            <a:r>
              <a:rPr lang="zh-CN" altLang="en-US" smtClean="0"/>
              <a:t>目  录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03288" y="3008313"/>
            <a:ext cx="754062" cy="539750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三</a:t>
            </a:r>
            <a:endParaRPr lang="zh-CN" altLang="en-US" b="1" kern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81200" y="2330450"/>
            <a:ext cx="6480175" cy="539750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zh-CN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基于综合业务区下的光缆目标网络架构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03288" y="3697288"/>
            <a:ext cx="754062" cy="539750"/>
          </a:xfrm>
          <a:prstGeom prst="rect">
            <a:avLst/>
          </a:prstGeom>
          <a:solidFill>
            <a:srgbClr val="C0000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四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79613" y="3011488"/>
            <a:ext cx="6480175" cy="539750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zh-CN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基于综合业务区下光缆架构的传输网络建设要素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04875" y="2328863"/>
            <a:ext cx="754063" cy="539750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二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982788" y="1654175"/>
            <a:ext cx="6480175" cy="541338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本地光缆网现状问题分析</a:t>
            </a:r>
            <a:endParaRPr lang="en-US" altLang="zh-CN" b="1" kern="0" dirty="0">
              <a:solidFill>
                <a:srgbClr val="7F7F7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04875" y="1654175"/>
            <a:ext cx="754063" cy="541338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一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979613" y="3724275"/>
            <a:ext cx="6480175" cy="539750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+mn-lt"/>
                <a:ea typeface="+mn-ea"/>
                <a:cs typeface="+mn-cs"/>
              </a:rPr>
              <a:t>结论</a:t>
            </a:r>
            <a:endParaRPr lang="zh-CN" altLang="zh-CN" b="1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/>
          <p:cNvSpPr txBox="1">
            <a:spLocks/>
          </p:cNvSpPr>
          <p:nvPr/>
        </p:nvSpPr>
        <p:spPr>
          <a:xfrm>
            <a:off x="457200" y="153988"/>
            <a:ext cx="6972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 baseline="0"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5pPr>
            <a:lvl6pPr marL="457189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6pPr>
            <a:lvl7pPr marL="914378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7pPr>
            <a:lvl8pPr marL="1371566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8pPr>
            <a:lvl9pPr marL="1828754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355">
              <a:defRPr/>
            </a:pPr>
            <a:r>
              <a:rPr lang="zh-CN" altLang="en-US" dirty="0" smtClean="0"/>
              <a:t>四、</a:t>
            </a:r>
            <a:r>
              <a:rPr lang="zh-CN" altLang="en-US" kern="0" dirty="0" smtClean="0"/>
              <a:t>结论</a:t>
            </a:r>
            <a:endParaRPr lang="zh-CN" altLang="zh-CN" kern="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979613" y="1492250"/>
            <a:ext cx="9974262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ea typeface="华文细黑"/>
            </a:endParaRPr>
          </a:p>
        </p:txBody>
      </p:sp>
      <p:grpSp>
        <p:nvGrpSpPr>
          <p:cNvPr id="30723" name="组合 2"/>
          <p:cNvGrpSpPr>
            <a:grpSpLocks/>
          </p:cNvGrpSpPr>
          <p:nvPr/>
        </p:nvGrpSpPr>
        <p:grpSpPr bwMode="auto">
          <a:xfrm>
            <a:off x="1595438" y="422275"/>
            <a:ext cx="8259762" cy="4792663"/>
            <a:chOff x="2133600" y="-274637"/>
            <a:chExt cx="5448300" cy="5610226"/>
          </a:xfrm>
        </p:grpSpPr>
        <p:pic>
          <p:nvPicPr>
            <p:cNvPr id="30725" name="Picture 4" descr="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0" y="-274637"/>
              <a:ext cx="5448300" cy="561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 descr="红蓝箭头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34483" y="2995614"/>
              <a:ext cx="3124200" cy="233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7" name="TextBox 4"/>
            <p:cNvSpPr txBox="1">
              <a:spLocks noChangeArrowheads="1"/>
            </p:cNvSpPr>
            <p:nvPr/>
          </p:nvSpPr>
          <p:spPr bwMode="auto">
            <a:xfrm>
              <a:off x="2956956" y="640011"/>
              <a:ext cx="3664227" cy="399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zh-CN" sz="1600">
                  <a:latin typeface="微软雅黑" pitchFamily="34" charset="-122"/>
                  <a:ea typeface="微软雅黑" pitchFamily="34" charset="-122"/>
                </a:rPr>
                <a:t>为应对全业务竞争需要，通过对全业务运营模式下的前期光缆网设计的弊端与缺陷，进行综合业务区光缆网目标架构和建设要素探讨。针对核心、汇聚、接入层三层体现的网络功能不同，对各层面光缆网建网进行梳理，本地光缆网络严格按照“水平分区、垂直分层”的网络结构进行建设，清晰的光缆网络层次将分别对核心设备组网、汇聚设备组网、接入层用户接入提供有效的物理载体支撑。综合业务区的传输网建设将展现出拓展力强、客户侧便捷接人、光纤利用率高等系列特性，有效支撑全业务竞争的开展。</a:t>
              </a:r>
            </a:p>
          </p:txBody>
        </p:sp>
      </p:grpSp>
      <p:pic>
        <p:nvPicPr>
          <p:cNvPr id="30724" name="Picture 268" descr="1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63" y="1833563"/>
            <a:ext cx="20462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3" y="1562100"/>
            <a:ext cx="7772400" cy="17303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4400" smtClean="0">
                <a:latin typeface="微软雅黑" pitchFamily="34" charset="-122"/>
                <a:ea typeface="微软雅黑" pitchFamily="34" charset="-122"/>
              </a:rPr>
              <a:t>请各位专家批评指正！</a:t>
            </a:r>
            <a:endParaRPr lang="en-US" altLang="zh-CN" sz="440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6972300" cy="536575"/>
          </a:xfrm>
        </p:spPr>
        <p:txBody>
          <a:bodyPr/>
          <a:lstStyle/>
          <a:p>
            <a:pPr eaLnBrk="1" hangingPunct="1"/>
            <a:r>
              <a:rPr lang="zh-CN" altLang="en-US" smtClean="0"/>
              <a:t>目  录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03288" y="3008313"/>
            <a:ext cx="754062" cy="539750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三</a:t>
            </a:r>
            <a:endParaRPr lang="zh-CN" altLang="en-US" b="1" kern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81200" y="2330450"/>
            <a:ext cx="6480175" cy="539750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zh-CN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基于综合业务区下的光缆目标网络架构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03288" y="3697288"/>
            <a:ext cx="754062" cy="539750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四</a:t>
            </a:r>
            <a:endParaRPr lang="zh-CN" altLang="en-US" b="1" kern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79613" y="3011488"/>
            <a:ext cx="6480175" cy="539750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zh-CN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基于综合业务区下光缆架构的传输网络建设要素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04875" y="2328863"/>
            <a:ext cx="754063" cy="539750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二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982788" y="1654175"/>
            <a:ext cx="6480175" cy="541338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本地光缆网</a:t>
            </a:r>
            <a:r>
              <a:rPr lang="zh-CN" altLang="en-US" b="1" kern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现状问题分析</a:t>
            </a:r>
            <a:endParaRPr lang="en-US" altLang="zh-CN" b="1" kern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04875" y="1654175"/>
            <a:ext cx="754063" cy="541338"/>
          </a:xfrm>
          <a:prstGeom prst="rect">
            <a:avLst/>
          </a:prstGeom>
          <a:solidFill>
            <a:srgbClr val="C0000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一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979613" y="3724275"/>
            <a:ext cx="6480175" cy="539750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结论</a:t>
            </a:r>
            <a:endParaRPr lang="zh-CN" altLang="zh-CN" b="1" kern="0" dirty="0">
              <a:solidFill>
                <a:srgbClr val="7F7F7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"/>
          <p:cNvSpPr txBox="1">
            <a:spLocks/>
          </p:cNvSpPr>
          <p:nvPr/>
        </p:nvSpPr>
        <p:spPr bwMode="auto">
          <a:xfrm>
            <a:off x="457200" y="153988"/>
            <a:ext cx="6972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一、本地光缆网现状问题分析</a:t>
            </a:r>
          </a:p>
        </p:txBody>
      </p:sp>
      <p:pic>
        <p:nvPicPr>
          <p:cNvPr id="10242" name="Picture 45" descr="3D小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6538" y="911225"/>
            <a:ext cx="22240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任意多边形 33"/>
          <p:cNvSpPr/>
          <p:nvPr/>
        </p:nvSpPr>
        <p:spPr>
          <a:xfrm rot="10800000">
            <a:off x="643483" y="825992"/>
            <a:ext cx="2569967" cy="4050014"/>
          </a:xfrm>
          <a:custGeom>
            <a:avLst/>
            <a:gdLst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69060 w 2755557"/>
              <a:gd name="connsiteY5" fmla="*/ 271849 h 4411362"/>
              <a:gd name="connsiteX6" fmla="*/ 0 w 2755557"/>
              <a:gd name="connsiteY6" fmla="*/ 4411362 h 4411362"/>
              <a:gd name="connsiteX0" fmla="*/ 0 w 3152139"/>
              <a:gd name="connsiteY0" fmla="*/ 4411362 h 4411362"/>
              <a:gd name="connsiteX1" fmla="*/ 2483708 w 3152139"/>
              <a:gd name="connsiteY1" fmla="*/ 185352 h 4411362"/>
              <a:gd name="connsiteX2" fmla="*/ 2397211 w 3152139"/>
              <a:gd name="connsiteY2" fmla="*/ 123568 h 4411362"/>
              <a:gd name="connsiteX3" fmla="*/ 2730844 w 3152139"/>
              <a:gd name="connsiteY3" fmla="*/ 0 h 4411362"/>
              <a:gd name="connsiteX4" fmla="*/ 2755557 w 3152139"/>
              <a:gd name="connsiteY4" fmla="*/ 321276 h 4411362"/>
              <a:gd name="connsiteX5" fmla="*/ 3152139 w 3152139"/>
              <a:gd name="connsiteY5" fmla="*/ 2212793 h 4411362"/>
              <a:gd name="connsiteX6" fmla="*/ 0 w 3152139"/>
              <a:gd name="connsiteY6" fmla="*/ 4411362 h 4411362"/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43180 w 2755557"/>
              <a:gd name="connsiteY5" fmla="*/ 323608 h 4411362"/>
              <a:gd name="connsiteX6" fmla="*/ 0 w 2755557"/>
              <a:gd name="connsiteY6" fmla="*/ 4411362 h 4411362"/>
              <a:gd name="connsiteX0" fmla="*/ 0 w 3928749"/>
              <a:gd name="connsiteY0" fmla="*/ 4411362 h 4411362"/>
              <a:gd name="connsiteX1" fmla="*/ 2483708 w 3928749"/>
              <a:gd name="connsiteY1" fmla="*/ 185352 h 4411362"/>
              <a:gd name="connsiteX2" fmla="*/ 2397211 w 3928749"/>
              <a:gd name="connsiteY2" fmla="*/ 123568 h 4411362"/>
              <a:gd name="connsiteX3" fmla="*/ 2730844 w 3928749"/>
              <a:gd name="connsiteY3" fmla="*/ 0 h 4411362"/>
              <a:gd name="connsiteX4" fmla="*/ 3928749 w 3928749"/>
              <a:gd name="connsiteY4" fmla="*/ 2417495 h 4411362"/>
              <a:gd name="connsiteX5" fmla="*/ 2643180 w 3928749"/>
              <a:gd name="connsiteY5" fmla="*/ 323608 h 4411362"/>
              <a:gd name="connsiteX6" fmla="*/ 0 w 3928749"/>
              <a:gd name="connsiteY6" fmla="*/ 4411362 h 4411362"/>
              <a:gd name="connsiteX0" fmla="*/ 0 w 2738304"/>
              <a:gd name="connsiteY0" fmla="*/ 4411362 h 4411362"/>
              <a:gd name="connsiteX1" fmla="*/ 2483708 w 2738304"/>
              <a:gd name="connsiteY1" fmla="*/ 185352 h 4411362"/>
              <a:gd name="connsiteX2" fmla="*/ 2397211 w 2738304"/>
              <a:gd name="connsiteY2" fmla="*/ 123568 h 4411362"/>
              <a:gd name="connsiteX3" fmla="*/ 2730844 w 2738304"/>
              <a:gd name="connsiteY3" fmla="*/ 0 h 4411362"/>
              <a:gd name="connsiteX4" fmla="*/ 2738304 w 2738304"/>
              <a:gd name="connsiteY4" fmla="*/ 373034 h 4411362"/>
              <a:gd name="connsiteX5" fmla="*/ 2643180 w 2738304"/>
              <a:gd name="connsiteY5" fmla="*/ 323608 h 4411362"/>
              <a:gd name="connsiteX6" fmla="*/ 0 w 2738304"/>
              <a:gd name="connsiteY6" fmla="*/ 4411362 h 4411362"/>
              <a:gd name="connsiteX0" fmla="*/ 0 w 4766678"/>
              <a:gd name="connsiteY0" fmla="*/ 4635648 h 4635648"/>
              <a:gd name="connsiteX1" fmla="*/ 2483708 w 4766678"/>
              <a:gd name="connsiteY1" fmla="*/ 409638 h 4635648"/>
              <a:gd name="connsiteX2" fmla="*/ 2397211 w 4766678"/>
              <a:gd name="connsiteY2" fmla="*/ 347854 h 4635648"/>
              <a:gd name="connsiteX3" fmla="*/ 4766678 w 4766678"/>
              <a:gd name="connsiteY3" fmla="*/ 0 h 4635648"/>
              <a:gd name="connsiteX4" fmla="*/ 2738304 w 4766678"/>
              <a:gd name="connsiteY4" fmla="*/ 597320 h 4635648"/>
              <a:gd name="connsiteX5" fmla="*/ 2643180 w 4766678"/>
              <a:gd name="connsiteY5" fmla="*/ 547894 h 4635648"/>
              <a:gd name="connsiteX6" fmla="*/ 0 w 4766678"/>
              <a:gd name="connsiteY6" fmla="*/ 4635648 h 4635648"/>
              <a:gd name="connsiteX0" fmla="*/ 0 w 2748097"/>
              <a:gd name="connsiteY0" fmla="*/ 4454493 h 4454493"/>
              <a:gd name="connsiteX1" fmla="*/ 2483708 w 2748097"/>
              <a:gd name="connsiteY1" fmla="*/ 228483 h 4454493"/>
              <a:gd name="connsiteX2" fmla="*/ 2397211 w 2748097"/>
              <a:gd name="connsiteY2" fmla="*/ 166699 h 4454493"/>
              <a:gd name="connsiteX3" fmla="*/ 2748097 w 2748097"/>
              <a:gd name="connsiteY3" fmla="*/ 0 h 4454493"/>
              <a:gd name="connsiteX4" fmla="*/ 2738304 w 2748097"/>
              <a:gd name="connsiteY4" fmla="*/ 416165 h 4454493"/>
              <a:gd name="connsiteX5" fmla="*/ 2643180 w 2748097"/>
              <a:gd name="connsiteY5" fmla="*/ 366739 h 4454493"/>
              <a:gd name="connsiteX6" fmla="*/ 0 w 2748097"/>
              <a:gd name="connsiteY6" fmla="*/ 4454493 h 4454493"/>
              <a:gd name="connsiteX0" fmla="*/ 0 w 2569967"/>
              <a:gd name="connsiteY0" fmla="*/ 4454493 h 4454493"/>
              <a:gd name="connsiteX1" fmla="*/ 2305578 w 2569967"/>
              <a:gd name="connsiteY1" fmla="*/ 228483 h 4454493"/>
              <a:gd name="connsiteX2" fmla="*/ 2219081 w 2569967"/>
              <a:gd name="connsiteY2" fmla="*/ 166699 h 4454493"/>
              <a:gd name="connsiteX3" fmla="*/ 2569967 w 2569967"/>
              <a:gd name="connsiteY3" fmla="*/ 0 h 4454493"/>
              <a:gd name="connsiteX4" fmla="*/ 2560174 w 2569967"/>
              <a:gd name="connsiteY4" fmla="*/ 416165 h 4454493"/>
              <a:gd name="connsiteX5" fmla="*/ 2465050 w 2569967"/>
              <a:gd name="connsiteY5" fmla="*/ 366739 h 4454493"/>
              <a:gd name="connsiteX6" fmla="*/ 0 w 2569967"/>
              <a:gd name="connsiteY6" fmla="*/ 4454493 h 44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9967" h="4454493">
                <a:moveTo>
                  <a:pt x="0" y="4454493"/>
                </a:moveTo>
                <a:lnTo>
                  <a:pt x="2305578" y="228483"/>
                </a:lnTo>
                <a:lnTo>
                  <a:pt x="2219081" y="166699"/>
                </a:lnTo>
                <a:lnTo>
                  <a:pt x="2569967" y="0"/>
                </a:lnTo>
                <a:lnTo>
                  <a:pt x="2560174" y="416165"/>
                </a:lnTo>
                <a:lnTo>
                  <a:pt x="2465050" y="366739"/>
                </a:lnTo>
                <a:lnTo>
                  <a:pt x="0" y="4454493"/>
                </a:lnTo>
                <a:close/>
              </a:path>
            </a:pathLst>
          </a:custGeom>
          <a:gradFill flip="none" rotWithShape="1">
            <a:gsLst>
              <a:gs pos="0">
                <a:srgbClr val="00DFF6"/>
              </a:gs>
              <a:gs pos="70000">
                <a:srgbClr val="002774"/>
              </a:gs>
            </a:gsLst>
            <a:lin ang="54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>
              <a:rot lat="0" lon="0" rev="3000000"/>
            </a:lightRig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244" name="Group 34"/>
          <p:cNvGrpSpPr>
            <a:grpSpLocks/>
          </p:cNvGrpSpPr>
          <p:nvPr/>
        </p:nvGrpSpPr>
        <p:grpSpPr bwMode="auto">
          <a:xfrm>
            <a:off x="1503363" y="4110038"/>
            <a:ext cx="431800" cy="392112"/>
            <a:chOff x="1205" y="3273"/>
            <a:chExt cx="272" cy="272"/>
          </a:xfrm>
        </p:grpSpPr>
        <p:sp>
          <p:nvSpPr>
            <p:cNvPr id="59" name="圆角矩形 58"/>
            <p:cNvSpPr>
              <a:spLocks noChangeAspect="1"/>
            </p:cNvSpPr>
            <p:nvPr/>
          </p:nvSpPr>
          <p:spPr bwMode="auto">
            <a:xfrm>
              <a:off x="1205" y="3273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4355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9" name="TextBox 61"/>
            <p:cNvSpPr txBox="1">
              <a:spLocks noChangeArrowheads="1"/>
            </p:cNvSpPr>
            <p:nvPr/>
          </p:nvSpPr>
          <p:spPr bwMode="auto">
            <a:xfrm>
              <a:off x="1222" y="3312"/>
              <a:ext cx="2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245" name="TextBox 71"/>
          <p:cNvSpPr txBox="1">
            <a:spLocks noChangeArrowheads="1"/>
          </p:cNvSpPr>
          <p:nvPr/>
        </p:nvSpPr>
        <p:spPr bwMode="auto">
          <a:xfrm>
            <a:off x="2087563" y="4086225"/>
            <a:ext cx="644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sz="1600">
                <a:latin typeface="微软雅黑" pitchFamily="34" charset="-122"/>
                <a:ea typeface="微软雅黑" pitchFamily="34" charset="-122"/>
              </a:rPr>
              <a:t>主干光交的密度如何规划比较合理？主干光缆的纤芯分配是否合理？能否满足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 BBU </a:t>
            </a:r>
            <a:r>
              <a:rPr lang="zh-CN" altLang="zh-CN" sz="1600">
                <a:latin typeface="微软雅黑" pitchFamily="34" charset="-122"/>
                <a:ea typeface="微软雅黑" pitchFamily="34" charset="-122"/>
              </a:rPr>
              <a:t>集中方式下、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OLT</a:t>
            </a:r>
            <a:r>
              <a:rPr lang="zh-CN" altLang="zh-CN" sz="1600">
                <a:latin typeface="微软雅黑" pitchFamily="34" charset="-122"/>
                <a:ea typeface="微软雅黑" pitchFamily="34" charset="-122"/>
              </a:rPr>
              <a:t>广覆盖下的纤芯资源需求？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246" name="Group 33"/>
          <p:cNvGrpSpPr>
            <a:grpSpLocks/>
          </p:cNvGrpSpPr>
          <p:nvPr/>
        </p:nvGrpSpPr>
        <p:grpSpPr bwMode="auto">
          <a:xfrm>
            <a:off x="1965325" y="3303588"/>
            <a:ext cx="433388" cy="395287"/>
            <a:chOff x="1496" y="2715"/>
            <a:chExt cx="273" cy="273"/>
          </a:xfrm>
        </p:grpSpPr>
        <p:sp>
          <p:nvSpPr>
            <p:cNvPr id="57" name="圆角矩形 56"/>
            <p:cNvSpPr>
              <a:spLocks noChangeAspect="1"/>
            </p:cNvSpPr>
            <p:nvPr/>
          </p:nvSpPr>
          <p:spPr bwMode="auto">
            <a:xfrm>
              <a:off x="1496" y="2715"/>
              <a:ext cx="273" cy="273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3219E"/>
                  </a:gs>
                  <a:gs pos="100000">
                    <a:srgbClr val="610348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4355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7" name="TextBox 61"/>
            <p:cNvSpPr txBox="1">
              <a:spLocks noChangeArrowheads="1"/>
            </p:cNvSpPr>
            <p:nvPr/>
          </p:nvSpPr>
          <p:spPr bwMode="auto">
            <a:xfrm>
              <a:off x="1513" y="2755"/>
              <a:ext cx="23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247" name="TextBox 71"/>
          <p:cNvSpPr txBox="1">
            <a:spLocks noChangeArrowheads="1"/>
          </p:cNvSpPr>
          <p:nvPr/>
        </p:nvSpPr>
        <p:spPr bwMode="auto">
          <a:xfrm>
            <a:off x="2474913" y="3273425"/>
            <a:ext cx="61293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sz="1600">
                <a:latin typeface="微软雅黑" pitchFamily="34" charset="-122"/>
                <a:ea typeface="微软雅黑" pitchFamily="34" charset="-122"/>
              </a:rPr>
              <a:t>光交建设市政审批困难，光交落地困难，光交的落地与施工单位的协调能力相关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248" name="Group 32"/>
          <p:cNvGrpSpPr>
            <a:grpSpLocks/>
          </p:cNvGrpSpPr>
          <p:nvPr/>
        </p:nvGrpSpPr>
        <p:grpSpPr bwMode="auto">
          <a:xfrm>
            <a:off x="2500313" y="2489200"/>
            <a:ext cx="431800" cy="392113"/>
            <a:chOff x="1833" y="2150"/>
            <a:chExt cx="272" cy="272"/>
          </a:xfrm>
        </p:grpSpPr>
        <p:sp>
          <p:nvSpPr>
            <p:cNvPr id="55" name="圆角矩形 54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4355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5" name="TextBox 61"/>
            <p:cNvSpPr txBox="1">
              <a:spLocks noChangeArrowheads="1"/>
            </p:cNvSpPr>
            <p:nvPr/>
          </p:nvSpPr>
          <p:spPr bwMode="auto">
            <a:xfrm>
              <a:off x="1849" y="2189"/>
              <a:ext cx="2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249" name="TextBox 71"/>
          <p:cNvSpPr txBox="1">
            <a:spLocks noChangeArrowheads="1"/>
          </p:cNvSpPr>
          <p:nvPr/>
        </p:nvSpPr>
        <p:spPr bwMode="auto">
          <a:xfrm>
            <a:off x="3078163" y="2462213"/>
            <a:ext cx="5526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sz="1600">
                <a:latin typeface="微软雅黑" pitchFamily="34" charset="-122"/>
                <a:ea typeface="微软雅黑" pitchFamily="34" charset="-122"/>
              </a:rPr>
              <a:t>分层分区的光缆网络建设对管道管孔资源的需求较大，给管道管孔资源造成了很大的压力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250" name="Group 31"/>
          <p:cNvGrpSpPr>
            <a:grpSpLocks/>
          </p:cNvGrpSpPr>
          <p:nvPr/>
        </p:nvGrpSpPr>
        <p:grpSpPr bwMode="auto">
          <a:xfrm>
            <a:off x="2938463" y="1693863"/>
            <a:ext cx="431800" cy="392112"/>
            <a:chOff x="2109" y="1599"/>
            <a:chExt cx="272" cy="272"/>
          </a:xfrm>
        </p:grpSpPr>
        <p:sp>
          <p:nvSpPr>
            <p:cNvPr id="53" name="圆角矩形 52"/>
            <p:cNvSpPr>
              <a:spLocks noChangeAspect="1"/>
            </p:cNvSpPr>
            <p:nvPr/>
          </p:nvSpPr>
          <p:spPr bwMode="auto">
            <a:xfrm>
              <a:off x="2109" y="1599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4355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3" name="TextBox 61"/>
            <p:cNvSpPr txBox="1">
              <a:spLocks noChangeArrowheads="1"/>
            </p:cNvSpPr>
            <p:nvPr/>
          </p:nvSpPr>
          <p:spPr bwMode="auto">
            <a:xfrm>
              <a:off x="2126" y="1638"/>
              <a:ext cx="2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251" name="TextBox 71"/>
          <p:cNvSpPr txBox="1">
            <a:spLocks noChangeArrowheads="1"/>
          </p:cNvSpPr>
          <p:nvPr/>
        </p:nvSpPr>
        <p:spPr bwMode="auto">
          <a:xfrm>
            <a:off x="3548063" y="1639888"/>
            <a:ext cx="5308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sz="1600">
                <a:latin typeface="微软雅黑" pitchFamily="34" charset="-122"/>
                <a:ea typeface="微软雅黑" pitchFamily="34" charset="-122"/>
              </a:rPr>
              <a:t>确定的汇聚机房和综合业务接入机房落地困难，机房面积普遍偏小，很难适应未来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 10 </a:t>
            </a:r>
            <a:r>
              <a:rPr lang="zh-CN" altLang="zh-CN" sz="1600">
                <a:latin typeface="微软雅黑" pitchFamily="34" charset="-122"/>
                <a:ea typeface="微软雅黑" pitchFamily="34" charset="-122"/>
              </a:rPr>
              <a:t>年业务网发展需求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252" name="Group 30"/>
          <p:cNvGrpSpPr>
            <a:grpSpLocks/>
          </p:cNvGrpSpPr>
          <p:nvPr/>
        </p:nvGrpSpPr>
        <p:grpSpPr bwMode="auto">
          <a:xfrm>
            <a:off x="3449638" y="908050"/>
            <a:ext cx="431800" cy="392113"/>
            <a:chOff x="2431" y="1055"/>
            <a:chExt cx="272" cy="272"/>
          </a:xfrm>
        </p:grpSpPr>
        <p:sp>
          <p:nvSpPr>
            <p:cNvPr id="51" name="圆角矩形 50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4355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1" name="TextBox 61"/>
            <p:cNvSpPr txBox="1">
              <a:spLocks noChangeArrowheads="1"/>
            </p:cNvSpPr>
            <p:nvPr/>
          </p:nvSpPr>
          <p:spPr bwMode="auto">
            <a:xfrm>
              <a:off x="2448" y="1104"/>
              <a:ext cx="2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53" name="组合 2"/>
          <p:cNvGrpSpPr>
            <a:grpSpLocks/>
          </p:cNvGrpSpPr>
          <p:nvPr/>
        </p:nvGrpSpPr>
        <p:grpSpPr bwMode="auto">
          <a:xfrm>
            <a:off x="1114425" y="1385888"/>
            <a:ext cx="7742238" cy="3489325"/>
            <a:chOff x="1114128" y="1385983"/>
            <a:chExt cx="6705600" cy="3490023"/>
          </a:xfrm>
        </p:grpSpPr>
        <p:pic>
          <p:nvPicPr>
            <p:cNvPr id="10255" name="Picture 19" descr="w0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4128" y="4581562"/>
              <a:ext cx="6705600" cy="29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8" descr="w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7528" y="3750192"/>
              <a:ext cx="6172200" cy="29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7" descr="w0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80928" y="2988103"/>
              <a:ext cx="5638800" cy="310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16" descr="w0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61928" y="2139412"/>
              <a:ext cx="5257800" cy="29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15" descr="w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71528" y="1385983"/>
              <a:ext cx="4648200" cy="29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4" name="TextBox 71"/>
          <p:cNvSpPr txBox="1">
            <a:spLocks noChangeArrowheads="1"/>
          </p:cNvSpPr>
          <p:nvPr/>
        </p:nvSpPr>
        <p:spPr bwMode="auto">
          <a:xfrm>
            <a:off x="3797300" y="819150"/>
            <a:ext cx="4948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sz="1600">
                <a:latin typeface="微软雅黑" pitchFamily="34" charset="-122"/>
                <a:ea typeface="微软雅黑" pitchFamily="34" charset="-122"/>
              </a:rPr>
              <a:t>目标综合业务区的划分目前只划分到了综合业务接入区这个层面，各个主干光交覆盖的具体目标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不清</a:t>
            </a:r>
            <a:endParaRPr lang="zh-CN" altLang="en-US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6972300" cy="536575"/>
          </a:xfrm>
        </p:spPr>
        <p:txBody>
          <a:bodyPr/>
          <a:lstStyle/>
          <a:p>
            <a:pPr eaLnBrk="1" hangingPunct="1"/>
            <a:r>
              <a:rPr lang="zh-CN" altLang="en-US" smtClean="0"/>
              <a:t>目  录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03288" y="3292475"/>
            <a:ext cx="754062" cy="539750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三</a:t>
            </a:r>
            <a:endParaRPr lang="zh-CN" altLang="en-US" b="1" kern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81200" y="1933575"/>
            <a:ext cx="6480175" cy="541338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zh-CN" b="1" kern="0" dirty="0">
                <a:latin typeface="+mn-lt"/>
                <a:ea typeface="+mn-ea"/>
                <a:cs typeface="+mn-cs"/>
              </a:rPr>
              <a:t>基于综合业务区下的光缆目标网络架构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03288" y="3979863"/>
            <a:ext cx="754062" cy="541337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四</a:t>
            </a:r>
            <a:endParaRPr lang="zh-CN" altLang="en-US" b="1" kern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79613" y="3294063"/>
            <a:ext cx="6480175" cy="541337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zh-CN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基于综合业务区下光缆架构的传输网络建设要素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04875" y="1933575"/>
            <a:ext cx="754063" cy="539750"/>
          </a:xfrm>
          <a:prstGeom prst="rect">
            <a:avLst/>
          </a:prstGeom>
          <a:solidFill>
            <a:srgbClr val="C0000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二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982788" y="1258888"/>
            <a:ext cx="6480175" cy="539750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本地光缆网现状问题分析</a:t>
            </a:r>
            <a:endParaRPr lang="en-US" altLang="zh-CN" b="1" kern="0" dirty="0">
              <a:solidFill>
                <a:srgbClr val="7F7F7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04875" y="1258888"/>
            <a:ext cx="754063" cy="539750"/>
          </a:xfrm>
          <a:prstGeom prst="rect">
            <a:avLst/>
          </a:prstGeom>
          <a:solidFill>
            <a:srgbClr val="A0A0A0"/>
          </a:solidFill>
          <a:ln w="28575" algn="ctr">
            <a:noFill/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91436" tIns="45718" rIns="91436" bIns="45718" anchor="ctr"/>
          <a:lstStyle/>
          <a:p>
            <a:pPr marL="360027" indent="-360027" algn="ctr" defTabSz="91435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一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979613" y="4008438"/>
            <a:ext cx="6480175" cy="539750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A0A0A0"/>
            </a:solidFill>
            <a:miter lim="800000"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396880" tIns="45718" rIns="396880" bIns="45718" anchor="ctr"/>
          <a:lstStyle/>
          <a:p>
            <a:pPr defTabSz="91435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7F7F7F"/>
                </a:solidFill>
                <a:latin typeface="+mn-lt"/>
                <a:ea typeface="+mn-ea"/>
                <a:cs typeface="+mn-cs"/>
              </a:rPr>
              <a:t>结论</a:t>
            </a:r>
            <a:endParaRPr lang="zh-CN" altLang="zh-CN" b="1" kern="0" dirty="0">
              <a:solidFill>
                <a:srgbClr val="7F7F7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68538" y="2619375"/>
            <a:ext cx="5502275" cy="600075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pPr defTabSz="914355" fontAlgn="auto">
              <a:spcBef>
                <a:spcPts val="63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latin typeface="华文细黑" pitchFamily="2" charset="-122"/>
                <a:ea typeface="+mn-ea"/>
                <a:cs typeface="+mn-cs"/>
              </a:rPr>
              <a:t>1. </a:t>
            </a:r>
            <a:r>
              <a:rPr lang="zh-CN" altLang="en-US" sz="1400" b="1" kern="0" dirty="0">
                <a:latin typeface="华文细黑" pitchFamily="2" charset="-122"/>
                <a:ea typeface="+mn-ea"/>
                <a:cs typeface="+mn-cs"/>
              </a:rPr>
              <a:t>综合业务区的划分</a:t>
            </a:r>
            <a:endParaRPr lang="en-US" altLang="zh-CN" sz="1400" b="1" kern="0" dirty="0">
              <a:latin typeface="华文细黑" pitchFamily="2" charset="-122"/>
              <a:ea typeface="+mn-ea"/>
              <a:cs typeface="+mn-cs"/>
            </a:endParaRPr>
          </a:p>
          <a:p>
            <a:pPr defTabSz="914355" fontAlgn="auto">
              <a:spcBef>
                <a:spcPts val="63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latin typeface="华文细黑" pitchFamily="2" charset="-122"/>
                <a:ea typeface="+mn-ea"/>
                <a:cs typeface="+mn-cs"/>
              </a:rPr>
              <a:t>2. </a:t>
            </a:r>
            <a:r>
              <a:rPr lang="zh-CN" altLang="en-US" sz="1400" b="1" kern="0" dirty="0">
                <a:latin typeface="华文细黑" pitchFamily="2" charset="-122"/>
                <a:ea typeface="+mn-ea"/>
                <a:cs typeface="+mn-cs"/>
              </a:rPr>
              <a:t>综合业务区光缆建设原则</a:t>
            </a:r>
            <a:endParaRPr lang="en-US" altLang="zh-CN" sz="1400" b="1" kern="0" dirty="0">
              <a:latin typeface="华文细黑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/>
          <p:cNvSpPr txBox="1">
            <a:spLocks/>
          </p:cNvSpPr>
          <p:nvPr/>
        </p:nvSpPr>
        <p:spPr>
          <a:xfrm>
            <a:off x="457200" y="153988"/>
            <a:ext cx="6972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 baseline="0"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5pPr>
            <a:lvl6pPr marL="457189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6pPr>
            <a:lvl7pPr marL="914378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7pPr>
            <a:lvl8pPr marL="1371566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8pPr>
            <a:lvl9pPr marL="1828754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355">
              <a:defRPr/>
            </a:pPr>
            <a:r>
              <a:rPr lang="zh-CN" altLang="en-US" dirty="0" smtClean="0"/>
              <a:t>二、</a:t>
            </a:r>
            <a:r>
              <a:rPr lang="zh-CN" altLang="zh-CN" kern="0" dirty="0"/>
              <a:t>基于综合业务区下的光缆目标网络</a:t>
            </a:r>
            <a:r>
              <a:rPr lang="zh-CN" altLang="zh-CN" kern="0" dirty="0" smtClean="0"/>
              <a:t>架构</a:t>
            </a:r>
            <a:endParaRPr lang="zh-CN" altLang="zh-CN" kern="0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979613" y="1492250"/>
            <a:ext cx="9974262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ea typeface="华文细黑"/>
            </a:endParaRPr>
          </a:p>
        </p:txBody>
      </p:sp>
      <p:sp>
        <p:nvSpPr>
          <p:cNvPr id="13315" name="文本框 32"/>
          <p:cNvSpPr txBox="1">
            <a:spLocks noChangeArrowheads="1"/>
          </p:cNvSpPr>
          <p:nvPr/>
        </p:nvSpPr>
        <p:spPr bwMode="auto">
          <a:xfrm>
            <a:off x="2617788" y="773113"/>
            <a:ext cx="3709987" cy="3698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水平分区、垂直分层目标网络架构</a:t>
            </a:r>
            <a:endParaRPr lang="zh-CN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9975" y="4811713"/>
            <a:ext cx="4546600" cy="31273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微软雅黑"/>
                <a:ea typeface="微软雅黑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/>
                <a:ea typeface="微软雅黑"/>
              </a:rPr>
              <a:t>水平分区、垂直分层</a:t>
            </a:r>
            <a:r>
              <a:rPr lang="en-US" altLang="zh-CN" sz="1600" b="1" dirty="0">
                <a:solidFill>
                  <a:schemeClr val="tx1"/>
                </a:solidFill>
                <a:latin typeface="微软雅黑"/>
                <a:ea typeface="微软雅黑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latin typeface="微软雅黑"/>
                <a:ea typeface="微软雅黑"/>
              </a:rPr>
              <a:t>目标网络架构示意图</a:t>
            </a:r>
            <a:endParaRPr lang="zh-CN" altLang="en-US" sz="1600" b="1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3851275" y="1568450"/>
            <a:ext cx="80533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ea typeface="华文细黑"/>
            </a:endParaRPr>
          </a:p>
        </p:txBody>
      </p:sp>
      <p:pic>
        <p:nvPicPr>
          <p:cNvPr id="133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338" y="1225550"/>
            <a:ext cx="68738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/>
          <p:cNvSpPr txBox="1">
            <a:spLocks/>
          </p:cNvSpPr>
          <p:nvPr/>
        </p:nvSpPr>
        <p:spPr>
          <a:xfrm>
            <a:off x="457200" y="153988"/>
            <a:ext cx="6972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 baseline="0"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5pPr>
            <a:lvl6pPr marL="457189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6pPr>
            <a:lvl7pPr marL="914378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7pPr>
            <a:lvl8pPr marL="1371566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8pPr>
            <a:lvl9pPr marL="1828754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355">
              <a:defRPr/>
            </a:pPr>
            <a:r>
              <a:rPr lang="zh-CN" altLang="en-US" dirty="0" smtClean="0"/>
              <a:t>二、</a:t>
            </a:r>
            <a:r>
              <a:rPr lang="zh-CN" altLang="zh-CN" kern="0" dirty="0"/>
              <a:t>基于综合业务区下的光缆目标网络</a:t>
            </a:r>
            <a:r>
              <a:rPr lang="zh-CN" altLang="zh-CN" kern="0" dirty="0" smtClean="0"/>
              <a:t>架构</a:t>
            </a:r>
            <a:endParaRPr lang="zh-CN" altLang="zh-CN" kern="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79613" y="1492250"/>
            <a:ext cx="9974262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ea typeface="华文细黑"/>
            </a:endParaRP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842963"/>
            <a:ext cx="5497512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文本框 32"/>
          <p:cNvSpPr txBox="1">
            <a:spLocks noChangeArrowheads="1"/>
          </p:cNvSpPr>
          <p:nvPr/>
        </p:nvSpPr>
        <p:spPr bwMode="auto">
          <a:xfrm>
            <a:off x="141288" y="915988"/>
            <a:ext cx="2897187" cy="3683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综合业务区的划分</a:t>
            </a:r>
          </a:p>
        </p:txBody>
      </p:sp>
      <p:sp>
        <p:nvSpPr>
          <p:cNvPr id="15365" name="矩形 49"/>
          <p:cNvSpPr>
            <a:spLocks noChangeArrowheads="1"/>
          </p:cNvSpPr>
          <p:nvPr/>
        </p:nvSpPr>
        <p:spPr bwMode="auto">
          <a:xfrm>
            <a:off x="104775" y="1489075"/>
            <a:ext cx="2933700" cy="3292475"/>
          </a:xfrm>
          <a:prstGeom prst="rect">
            <a:avLst/>
          </a:prstGeom>
          <a:solidFill>
            <a:schemeClr val="bg1"/>
          </a:solidFill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zh-CN" sz="1600">
                <a:latin typeface="微软雅黑" pitchFamily="34" charset="-122"/>
                <a:ea typeface="微软雅黑" pitchFamily="34" charset="-122"/>
              </a:rPr>
              <a:t>综合业务区划分应遵循由上到下，由粗到细，不断进行细分、业务接入需求目标不断明确（由面的目标向点的目标明确）的原则进行，在网格划分的过程中应根据地域情况、人口的分布、业务的分布几个要素作为依据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b="1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7175" y="4652963"/>
            <a:ext cx="3648075" cy="368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>
              <a:defRPr/>
            </a:pPr>
            <a:r>
              <a:rPr lang="zh-CN" altLang="zh-CN" sz="1600" b="1" dirty="0">
                <a:solidFill>
                  <a:schemeClr val="tx1"/>
                </a:solidFill>
                <a:latin typeface="微软雅黑"/>
                <a:ea typeface="微软雅黑"/>
              </a:rPr>
              <a:t>综合业务区内目标网络结构示意图</a:t>
            </a:r>
            <a:endParaRPr lang="zh-CN" altLang="en-US" sz="1600" b="1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/>
          <p:cNvSpPr txBox="1">
            <a:spLocks/>
          </p:cNvSpPr>
          <p:nvPr/>
        </p:nvSpPr>
        <p:spPr>
          <a:xfrm>
            <a:off x="457200" y="153988"/>
            <a:ext cx="6972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 baseline="0"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5pPr>
            <a:lvl6pPr marL="457189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6pPr>
            <a:lvl7pPr marL="914378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7pPr>
            <a:lvl8pPr marL="1371566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8pPr>
            <a:lvl9pPr marL="1828754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355">
              <a:defRPr/>
            </a:pPr>
            <a:r>
              <a:rPr lang="zh-CN" altLang="en-US" dirty="0" smtClean="0"/>
              <a:t>二、</a:t>
            </a:r>
            <a:r>
              <a:rPr lang="zh-CN" altLang="zh-CN" kern="0" dirty="0"/>
              <a:t>基于综合业务区下的光缆目标网络</a:t>
            </a:r>
            <a:r>
              <a:rPr lang="zh-CN" altLang="zh-CN" kern="0" dirty="0" smtClean="0"/>
              <a:t>架构</a:t>
            </a:r>
            <a:endParaRPr lang="zh-CN" altLang="zh-CN" kern="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979613" y="1492250"/>
            <a:ext cx="9974262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ea typeface="华文细黑"/>
            </a:endParaRPr>
          </a:p>
        </p:txBody>
      </p:sp>
      <p:sp>
        <p:nvSpPr>
          <p:cNvPr id="17411" name="文本框 32"/>
          <p:cNvSpPr txBox="1">
            <a:spLocks noChangeArrowheads="1"/>
          </p:cNvSpPr>
          <p:nvPr/>
        </p:nvSpPr>
        <p:spPr bwMode="auto">
          <a:xfrm>
            <a:off x="141288" y="915988"/>
            <a:ext cx="3709987" cy="3683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 algn="ctr"/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综合业务区光缆建设原则</a:t>
            </a:r>
          </a:p>
        </p:txBody>
      </p:sp>
      <p:sp>
        <p:nvSpPr>
          <p:cNvPr id="17412" name="矩形 49"/>
          <p:cNvSpPr>
            <a:spLocks noChangeArrowheads="1"/>
          </p:cNvSpPr>
          <p:nvPr/>
        </p:nvSpPr>
        <p:spPr bwMode="auto">
          <a:xfrm>
            <a:off x="104775" y="1536700"/>
            <a:ext cx="3746500" cy="3411538"/>
          </a:xfrm>
          <a:prstGeom prst="rect">
            <a:avLst/>
          </a:prstGeom>
          <a:solidFill>
            <a:schemeClr val="bg1"/>
          </a:solidFill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zh-CN" sz="1600">
                <a:latin typeface="微软雅黑" pitchFamily="34" charset="-122"/>
                <a:ea typeface="微软雅黑" pitchFamily="34" charset="-122"/>
              </a:rPr>
              <a:t>综合业务区光缆网建设应基于机房、管道、光缆资源现状并适度超前，按“整体规划、分段建设、分步实施”的原则开展。还应统筹基站、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WLAN</a:t>
            </a:r>
            <a:r>
              <a:rPr lang="zh-CN" altLang="zh-CN" sz="1600">
                <a:latin typeface="微软雅黑" pitchFamily="34" charset="-122"/>
                <a:ea typeface="微软雅黑" pitchFamily="34" charset="-122"/>
              </a:rPr>
              <a:t>、集团客户和家庭客户等各类业务接入需求，统一规划建设主干光缆，按需分阶段逐步开展分纤点延伸至用户侧的接入光缆建设，最终规划建设完善的“一张光缆网络”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59338" y="4608513"/>
            <a:ext cx="3648075" cy="368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微软雅黑"/>
                <a:ea typeface="微软雅黑"/>
              </a:rPr>
              <a:t>“</a:t>
            </a:r>
            <a:r>
              <a:rPr lang="zh-CN" altLang="zh-CN" sz="1600" b="1" dirty="0">
                <a:solidFill>
                  <a:schemeClr val="tx1"/>
                </a:solidFill>
                <a:latin typeface="微软雅黑"/>
                <a:ea typeface="微软雅黑"/>
              </a:rPr>
              <a:t>一张光缆网</a:t>
            </a:r>
            <a:r>
              <a:rPr lang="en-US" altLang="zh-CN" sz="1600" b="1" dirty="0">
                <a:solidFill>
                  <a:schemeClr val="tx1"/>
                </a:solidFill>
                <a:latin typeface="微软雅黑"/>
                <a:ea typeface="微软雅黑"/>
              </a:rPr>
              <a:t>”</a:t>
            </a:r>
            <a:r>
              <a:rPr lang="zh-CN" altLang="zh-CN" sz="1600" b="1" dirty="0">
                <a:solidFill>
                  <a:schemeClr val="tx1"/>
                </a:solidFill>
                <a:latin typeface="微软雅黑"/>
                <a:ea typeface="微软雅黑"/>
              </a:rPr>
              <a:t>结构</a:t>
            </a:r>
            <a:r>
              <a:rPr lang="zh-CN" altLang="zh-CN" sz="1600" b="1" dirty="0">
                <a:solidFill>
                  <a:schemeClr val="tx1"/>
                </a:solidFill>
                <a:latin typeface="微软雅黑"/>
                <a:ea typeface="微软雅黑"/>
              </a:rPr>
              <a:t>示意图</a:t>
            </a:r>
            <a:endParaRPr lang="zh-CN" altLang="en-US" sz="1600" b="1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pic>
        <p:nvPicPr>
          <p:cNvPr id="17414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3038" y="842963"/>
            <a:ext cx="51609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2"/>
          <p:cNvSpPr txBox="1">
            <a:spLocks/>
          </p:cNvSpPr>
          <p:nvPr/>
        </p:nvSpPr>
        <p:spPr>
          <a:xfrm>
            <a:off x="457200" y="153988"/>
            <a:ext cx="6972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 baseline="0"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5pPr>
            <a:lvl6pPr marL="457189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6pPr>
            <a:lvl7pPr marL="914378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7pPr>
            <a:lvl8pPr marL="1371566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8pPr>
            <a:lvl9pPr marL="1828754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355">
              <a:defRPr/>
            </a:pPr>
            <a:r>
              <a:rPr lang="zh-CN" altLang="en-US" dirty="0" smtClean="0"/>
              <a:t>二、</a:t>
            </a:r>
            <a:r>
              <a:rPr lang="zh-CN" altLang="zh-CN" kern="0" dirty="0"/>
              <a:t>基于综合业务区下的光缆目标网络</a:t>
            </a:r>
            <a:r>
              <a:rPr lang="zh-CN" altLang="zh-CN" kern="0" dirty="0" smtClean="0"/>
              <a:t>架构</a:t>
            </a:r>
            <a:endParaRPr lang="zh-CN" altLang="zh-CN" kern="0" dirty="0"/>
          </a:p>
        </p:txBody>
      </p:sp>
      <p:sp>
        <p:nvSpPr>
          <p:cNvPr id="2058" name="文本框 31"/>
          <p:cNvSpPr txBox="1">
            <a:spLocks noChangeArrowheads="1"/>
          </p:cNvSpPr>
          <p:nvPr/>
        </p:nvSpPr>
        <p:spPr bwMode="auto">
          <a:xfrm>
            <a:off x="141288" y="915988"/>
            <a:ext cx="3709987" cy="3683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 algn="ctr"/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城区主干</a:t>
            </a:r>
            <a:r>
              <a:rPr lang="zh-CN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光缆建设原则</a:t>
            </a:r>
          </a:p>
        </p:txBody>
      </p:sp>
      <p:sp>
        <p:nvSpPr>
          <p:cNvPr id="2059" name="矩形 32"/>
          <p:cNvSpPr>
            <a:spLocks noChangeArrowheads="1"/>
          </p:cNvSpPr>
          <p:nvPr/>
        </p:nvSpPr>
        <p:spPr bwMode="auto">
          <a:xfrm>
            <a:off x="104775" y="1347788"/>
            <a:ext cx="3746500" cy="3662362"/>
          </a:xfrm>
          <a:prstGeom prst="rect">
            <a:avLst/>
          </a:prstGeom>
          <a:solidFill>
            <a:schemeClr val="bg1"/>
          </a:solidFill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zh-CN" sz="1200">
                <a:latin typeface="微软雅黑" pitchFamily="34" charset="-122"/>
                <a:ea typeface="微软雅黑" pitchFamily="34" charset="-122"/>
              </a:rPr>
              <a:t>城区主干接入光缆建设应根据业务发展具体情况，面向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1200">
                <a:latin typeface="微软雅黑" pitchFamily="34" charset="-122"/>
                <a:ea typeface="微软雅黑" pitchFamily="34" charset="-122"/>
              </a:rPr>
              <a:t>年以上需求规划光缆芯数，根据业务需求一次布放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96-288</a:t>
            </a:r>
            <a:r>
              <a:rPr lang="zh-CN" altLang="zh-CN" sz="1200">
                <a:latin typeface="微软雅黑" pitchFamily="34" charset="-122"/>
                <a:ea typeface="微软雅黑" pitchFamily="34" charset="-122"/>
              </a:rPr>
              <a:t>芯光缆。主干接入光缆环采用独享纤芯（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24-48</a:t>
            </a:r>
            <a:r>
              <a:rPr lang="zh-CN" altLang="zh-CN" sz="120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zh-CN" sz="1200">
                <a:latin typeface="微软雅黑" pitchFamily="34" charset="-122"/>
                <a:ea typeface="微软雅黑" pitchFamily="34" charset="-122"/>
              </a:rPr>
              <a:t>共享纤芯（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12-48</a:t>
            </a:r>
            <a:r>
              <a:rPr lang="zh-CN" altLang="zh-CN" sz="120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zh-CN" sz="1200">
                <a:latin typeface="微软雅黑" pitchFamily="34" charset="-122"/>
                <a:ea typeface="微软雅黑" pitchFamily="34" charset="-122"/>
              </a:rPr>
              <a:t>预留纤芯（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12-24</a:t>
            </a:r>
            <a:r>
              <a:rPr lang="zh-CN" altLang="zh-CN" sz="1200">
                <a:latin typeface="微软雅黑" pitchFamily="34" charset="-122"/>
                <a:ea typeface="微软雅黑" pitchFamily="34" charset="-122"/>
              </a:rPr>
              <a:t>）的方式进行纤芯分配。独享纤芯是指本光缆交接箱从两个方向直达业务汇聚点的纤芯，在经过的分纤点不成端，一般用于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PON</a:t>
            </a:r>
            <a:r>
              <a:rPr lang="zh-CN" altLang="zh-CN" sz="1200">
                <a:latin typeface="微软雅黑" pitchFamily="34" charset="-122"/>
                <a:ea typeface="微软雅黑" pitchFamily="34" charset="-122"/>
              </a:rPr>
              <a:t>网络；共享纤芯是指在主干接入光缆环上的每个分纤点均成端的纤芯，适宜环网系统使用；预留纤芯是为后期业务发展所预留的纤芯，在经过主干接入光缆环上的分纤点时暂不成端，后期根据业务需求再进行成端。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572000" y="4578350"/>
            <a:ext cx="3646488" cy="36988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>
              <a:defRPr/>
            </a:pPr>
            <a:r>
              <a:rPr lang="zh-CN" altLang="zh-CN" sz="1600" b="1" dirty="0">
                <a:solidFill>
                  <a:schemeClr val="tx1"/>
                </a:solidFill>
                <a:latin typeface="微软雅黑"/>
                <a:ea typeface="微软雅黑"/>
              </a:rPr>
              <a:t>城区</a:t>
            </a:r>
            <a:r>
              <a:rPr lang="zh-CN" altLang="zh-CN" sz="1600" b="1" dirty="0">
                <a:solidFill>
                  <a:schemeClr val="tx1"/>
                </a:solidFill>
                <a:latin typeface="微软雅黑"/>
                <a:ea typeface="微软雅黑"/>
              </a:rPr>
              <a:t>主干接入光缆环纤芯分配示意图</a:t>
            </a:r>
            <a:endParaRPr lang="zh-CN" altLang="en-US" sz="1600" b="1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140200" y="1255713"/>
          <a:ext cx="4892675" cy="3024187"/>
        </p:xfrm>
        <a:graphic>
          <a:graphicData uri="http://schemas.openxmlformats.org/presentationml/2006/ole">
            <p:oleObj spid="_x0000_s2056" r:id="rId4" imgW="9728129" imgH="5254527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2"/>
          <p:cNvSpPr txBox="1">
            <a:spLocks/>
          </p:cNvSpPr>
          <p:nvPr/>
        </p:nvSpPr>
        <p:spPr>
          <a:xfrm>
            <a:off x="457200" y="153988"/>
            <a:ext cx="6972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 baseline="0"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latin typeface="Arial" charset="0"/>
                <a:ea typeface="黑体" pitchFamily="49" charset="-122"/>
              </a:defRPr>
            </a:lvl5pPr>
            <a:lvl6pPr marL="457189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6pPr>
            <a:lvl7pPr marL="914378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7pPr>
            <a:lvl8pPr marL="1371566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8pPr>
            <a:lvl9pPr marL="1828754" algn="ctr" fontAlgn="base">
              <a:spcBef>
                <a:spcPct val="0"/>
              </a:spcBef>
              <a:spcAft>
                <a:spcPct val="0"/>
              </a:spcAft>
              <a:defRPr sz="3600"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355">
              <a:defRPr/>
            </a:pPr>
            <a:r>
              <a:rPr lang="zh-CN" altLang="en-US" dirty="0" smtClean="0"/>
              <a:t>二、</a:t>
            </a:r>
            <a:r>
              <a:rPr lang="zh-CN" altLang="zh-CN" kern="0" dirty="0"/>
              <a:t>基于综合业务区下的光缆目标网络</a:t>
            </a:r>
            <a:r>
              <a:rPr lang="zh-CN" altLang="zh-CN" kern="0" dirty="0" smtClean="0"/>
              <a:t>架构</a:t>
            </a:r>
            <a:endParaRPr lang="zh-CN" altLang="zh-CN" kern="0" dirty="0"/>
          </a:p>
        </p:txBody>
      </p:sp>
      <p:sp>
        <p:nvSpPr>
          <p:cNvPr id="22530" name="文本框 2"/>
          <p:cNvSpPr txBox="1">
            <a:spLocks noChangeArrowheads="1"/>
          </p:cNvSpPr>
          <p:nvPr/>
        </p:nvSpPr>
        <p:spPr bwMode="auto">
          <a:xfrm>
            <a:off x="136525" y="820738"/>
            <a:ext cx="3133725" cy="3683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 algn="ctr"/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乡镇主干光缆建设原则</a:t>
            </a:r>
          </a:p>
        </p:txBody>
      </p:sp>
      <p:sp>
        <p:nvSpPr>
          <p:cNvPr id="22531" name="矩形 3"/>
          <p:cNvSpPr>
            <a:spLocks noChangeArrowheads="1"/>
          </p:cNvSpPr>
          <p:nvPr/>
        </p:nvSpPr>
        <p:spPr bwMode="auto">
          <a:xfrm>
            <a:off x="136525" y="1208088"/>
            <a:ext cx="8891588" cy="1368425"/>
          </a:xfrm>
          <a:prstGeom prst="rect">
            <a:avLst/>
          </a:prstGeom>
          <a:solidFill>
            <a:schemeClr val="bg1"/>
          </a:solidFill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对于发达乡镇，应结合业务发展需求，可参照城区主干光缆建设原则进行建设。由于一般乡镇区域的业务密集度不高，且各个乡镇之间的距离较长，因此不宜按照综合业务接入区划分原则进行区域规划。光缆网络建设应依托现有基站光缆，主要采用基站光缆延伸方式，就近完成业务接入。一般乡镇的光缆芯数应根据业务发展需求进行配置，建议一次性布放不低于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48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芯的光缆。</a:t>
            </a:r>
          </a:p>
        </p:txBody>
      </p:sp>
      <p:sp>
        <p:nvSpPr>
          <p:cNvPr id="22532" name="文本框 4"/>
          <p:cNvSpPr txBox="1">
            <a:spLocks noChangeArrowheads="1"/>
          </p:cNvSpPr>
          <p:nvPr/>
        </p:nvSpPr>
        <p:spPr bwMode="auto">
          <a:xfrm>
            <a:off x="136525" y="3167063"/>
            <a:ext cx="4913313" cy="3698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 algn="ctr"/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综合业务区间联络（沟通）光缆建设原则</a:t>
            </a:r>
          </a:p>
        </p:txBody>
      </p:sp>
      <p:sp>
        <p:nvSpPr>
          <p:cNvPr id="22533" name="矩形 5"/>
          <p:cNvSpPr>
            <a:spLocks noChangeArrowheads="1"/>
          </p:cNvSpPr>
          <p:nvPr/>
        </p:nvSpPr>
        <p:spPr bwMode="auto">
          <a:xfrm>
            <a:off x="136525" y="3651250"/>
            <a:ext cx="8851900" cy="908050"/>
          </a:xfrm>
          <a:prstGeom prst="rect">
            <a:avLst/>
          </a:prstGeom>
          <a:solidFill>
            <a:schemeClr val="bg1"/>
          </a:solidFill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为提升现有城域接入层光缆的纤芯利用率，在预估有纤芯互联需求时，可在相邻的分纤点与基站节点间、综合业务接入区之间布放联络（沟通）光缆，满足室分系统接入、重要集团客户接入及基站接入成环的需求。一般采用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芯，业务较多时可采用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36-48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芯。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5"/>
</p:tagLst>
</file>

<file path=ppt/theme/theme1.xml><?xml version="1.0" encoding="utf-8"?>
<a:theme xmlns:a="http://schemas.openxmlformats.org/drawingml/2006/main" name="33_自定义模板（wb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字体_wenbo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28112</TotalTime>
  <Words>2256</Words>
  <Application>Microsoft Office PowerPoint</Application>
  <PresentationFormat>全屏显示(16:9)</PresentationFormat>
  <Paragraphs>104</Paragraphs>
  <Slides>15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华文细黑</vt:lpstr>
      <vt:lpstr>黑体</vt:lpstr>
      <vt:lpstr>Wingdings</vt:lpstr>
      <vt:lpstr>微软雅黑</vt:lpstr>
      <vt:lpstr>Calibri</vt:lpstr>
      <vt:lpstr>宋体</vt:lpstr>
      <vt:lpstr>Tahoma</vt:lpstr>
      <vt:lpstr>33_自定义模板（wb）</vt:lpstr>
      <vt:lpstr>33_自定义模板（wb）</vt:lpstr>
      <vt:lpstr>33_自定义模板（wb）</vt:lpstr>
      <vt:lpstr>基于综合业务区下的光缆架构建设探讨</vt:lpstr>
      <vt:lpstr>目  录</vt:lpstr>
      <vt:lpstr>幻灯片 3</vt:lpstr>
      <vt:lpstr>目  录</vt:lpstr>
      <vt:lpstr>幻灯片 5</vt:lpstr>
      <vt:lpstr>幻灯片 6</vt:lpstr>
      <vt:lpstr>幻灯片 7</vt:lpstr>
      <vt:lpstr>幻灯片 8</vt:lpstr>
      <vt:lpstr>幻灯片 9</vt:lpstr>
      <vt:lpstr>幻灯片 10</vt:lpstr>
      <vt:lpstr>目  录</vt:lpstr>
      <vt:lpstr>幻灯片 12</vt:lpstr>
      <vt:lpstr>目  录</vt:lpstr>
      <vt:lpstr>幻灯片 14</vt:lpstr>
      <vt:lpstr>请各位专家批评指正！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2015-2017年规划思路</dc:title>
  <dc:creator>D</dc:creator>
  <cp:lastModifiedBy>微软用户</cp:lastModifiedBy>
  <cp:revision>3811</cp:revision>
  <cp:lastPrinted>2014-10-29T15:28:34Z</cp:lastPrinted>
  <dcterms:modified xsi:type="dcterms:W3CDTF">2017-10-24T03:00:44Z</dcterms:modified>
</cp:coreProperties>
</file>